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2" r:id="rId1"/>
  </p:sldMasterIdLst>
  <p:notesMasterIdLst>
    <p:notesMasterId r:id="rId22"/>
  </p:notesMasterIdLst>
  <p:sldIdLst>
    <p:sldId id="256" r:id="rId2"/>
    <p:sldId id="259" r:id="rId3"/>
    <p:sldId id="257" r:id="rId4"/>
    <p:sldId id="260" r:id="rId5"/>
    <p:sldId id="270" r:id="rId6"/>
    <p:sldId id="258" r:id="rId7"/>
    <p:sldId id="261" r:id="rId8"/>
    <p:sldId id="262" r:id="rId9"/>
    <p:sldId id="263" r:id="rId10"/>
    <p:sldId id="264" r:id="rId11"/>
    <p:sldId id="265" r:id="rId12"/>
    <p:sldId id="266" r:id="rId13"/>
    <p:sldId id="267" r:id="rId14"/>
    <p:sldId id="268" r:id="rId15"/>
    <p:sldId id="269" r:id="rId16"/>
    <p:sldId id="271" r:id="rId17"/>
    <p:sldId id="273" r:id="rId18"/>
    <p:sldId id="272" r:id="rId19"/>
    <p:sldId id="274" r:id="rId20"/>
    <p:sldId id="275" r:id="rId21"/>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7E21"/>
    <a:srgbClr val="E97DFD"/>
    <a:srgbClr val="FC3289"/>
    <a:srgbClr val="2BC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87621" autoAdjust="0"/>
  </p:normalViewPr>
  <p:slideViewPr>
    <p:cSldViewPr>
      <p:cViewPr>
        <p:scale>
          <a:sx n="100" d="100"/>
          <a:sy n="100" d="100"/>
        </p:scale>
        <p:origin x="-552" y="-185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7/16/15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val="33252956"/>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Photoshop: photo manipulation</a:t>
            </a:r>
          </a:p>
          <a:p>
            <a:r>
              <a:rPr lang="en-US" dirty="0" smtClean="0"/>
              <a:t>Encore:</a:t>
            </a:r>
            <a:r>
              <a:rPr lang="en-US" baseline="0" dirty="0" smtClean="0"/>
              <a:t> DVD authoring program </a:t>
            </a:r>
          </a:p>
          <a:p>
            <a:r>
              <a:rPr lang="en-US" baseline="0" dirty="0" smtClean="0"/>
              <a:t>After Effects: motion graphics</a:t>
            </a:r>
          </a:p>
          <a:p>
            <a:r>
              <a:rPr lang="en-US" baseline="0" dirty="0" smtClean="0"/>
              <a:t>Premiere: Video editing</a:t>
            </a:r>
          </a:p>
          <a:p>
            <a:r>
              <a:rPr lang="en-US" baseline="0" dirty="0" smtClean="0"/>
              <a:t>InDesign: Page formatting and layouts</a:t>
            </a:r>
          </a:p>
          <a:p>
            <a:r>
              <a:rPr lang="en-US" baseline="0" dirty="0" smtClean="0"/>
              <a:t>Flash: Flash animation software</a:t>
            </a:r>
          </a:p>
          <a:p>
            <a:r>
              <a:rPr lang="en-US" baseline="0" dirty="0" smtClean="0"/>
              <a:t>Flash builder: Can build games and other flash </a:t>
            </a:r>
          </a:p>
          <a:p>
            <a:r>
              <a:rPr lang="en-US" baseline="0" dirty="0" smtClean="0"/>
              <a:t>Illustrator: best for graphic design, one-page </a:t>
            </a:r>
          </a:p>
          <a:p>
            <a:r>
              <a:rPr lang="en-US" baseline="0" dirty="0" smtClean="0"/>
              <a:t>Bridge: Stores media </a:t>
            </a:r>
          </a:p>
          <a:p>
            <a:r>
              <a:rPr lang="en-US" baseline="0" dirty="0" smtClean="0"/>
              <a:t>Fireworks: bitmap and vector graphics software</a:t>
            </a:r>
          </a:p>
          <a:p>
            <a:r>
              <a:rPr lang="en-US" baseline="0" dirty="0" smtClean="0"/>
              <a:t>Dreamweaver: Web development tool</a:t>
            </a:r>
          </a:p>
          <a:p>
            <a:r>
              <a:rPr lang="en-US" baseline="0" dirty="0" smtClean="0"/>
              <a:t>Audition: Sound design</a:t>
            </a:r>
          </a:p>
          <a:p>
            <a:r>
              <a:rPr lang="en-US" baseline="0" dirty="0" err="1" smtClean="0"/>
              <a:t>SpeedGrade</a:t>
            </a:r>
            <a:r>
              <a:rPr lang="en-US" baseline="0" dirty="0" smtClean="0"/>
              <a:t>: color correction software</a:t>
            </a:r>
          </a:p>
          <a:p>
            <a:r>
              <a:rPr lang="en-US" baseline="0" dirty="0" smtClean="0"/>
              <a:t>Prelude: to review, import, and export tapeless media</a:t>
            </a:r>
          </a:p>
          <a:p>
            <a:r>
              <a:rPr lang="en-US" baseline="0" dirty="0" err="1" smtClean="0"/>
              <a:t>Lightroom</a:t>
            </a:r>
            <a:r>
              <a:rPr lang="en-US" baseline="0" dirty="0" smtClean="0"/>
              <a:t>: Digital photography software</a:t>
            </a:r>
          </a:p>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a:t>
            </a:fld>
            <a:endParaRPr lang="en-US"/>
          </a:p>
        </p:txBody>
      </p:sp>
    </p:spTree>
    <p:extLst>
      <p:ext uri="{BB962C8B-B14F-4D97-AF65-F5344CB8AC3E}">
        <p14:creationId xmlns:p14="http://schemas.microsoft.com/office/powerpoint/2010/main" val="2977472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3468501"/>
            <a:ext cx="4038600" cy="700088"/>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4171950"/>
            <a:ext cx="4038600" cy="561415"/>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4819230"/>
            <a:ext cx="1232647" cy="273844"/>
          </a:xfrm>
        </p:spPr>
        <p:txBody>
          <a:bodyPr/>
          <a:lstStyle>
            <a:lvl1pPr algn="l">
              <a:defRPr/>
            </a:lvl1pPr>
          </a:lstStyle>
          <a:p>
            <a:pPr algn="ctr"/>
            <a:fld id="{047E157E-8DCB-4F70-A0AF-5EB586A91DD4}" type="datetime1">
              <a:rPr lang="en-US" smtClean="0">
                <a:solidFill>
                  <a:srgbClr val="FFFFFF"/>
                </a:solidFill>
              </a:rPr>
              <a:pPr algn="ctr"/>
              <a:t>7/16/15</a:t>
            </a:fld>
            <a:endParaRPr lang="en-US" sz="2000" dirty="0">
              <a:solidFill>
                <a:srgbClr val="FFFFFF"/>
              </a:solidFill>
            </a:endParaRPr>
          </a:p>
        </p:txBody>
      </p:sp>
      <p:sp>
        <p:nvSpPr>
          <p:cNvPr id="5" name="Footer Placeholder 4"/>
          <p:cNvSpPr>
            <a:spLocks noGrp="1"/>
          </p:cNvSpPr>
          <p:nvPr>
            <p:ph type="ftr" sz="quarter" idx="11"/>
          </p:nvPr>
        </p:nvSpPr>
        <p:spPr>
          <a:xfrm>
            <a:off x="6311153" y="4819230"/>
            <a:ext cx="2617694" cy="273844"/>
          </a:xfrm>
        </p:spPr>
        <p:txBody>
          <a:bodyPr/>
          <a:lstStyle>
            <a:lvl1pPr algn="r">
              <a:defRPr/>
            </a:lvl1pPr>
          </a:lstStyle>
          <a:p>
            <a:pPr algn="r"/>
            <a:endParaRPr lang="en-US" dirty="0">
              <a:solidFill>
                <a:schemeClr val="tx2"/>
              </a:solidFill>
            </a:endParaRPr>
          </a:p>
        </p:txBody>
      </p:sp>
      <p:sp>
        <p:nvSpPr>
          <p:cNvPr id="7" name="Rectangle 6"/>
          <p:cNvSpPr/>
          <p:nvPr/>
        </p:nvSpPr>
        <p:spPr>
          <a:xfrm>
            <a:off x="282575" y="171450"/>
            <a:ext cx="4235450" cy="3140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171450"/>
            <a:ext cx="2057400" cy="15293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1783080"/>
            <a:ext cx="2057400" cy="1529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2" y="131109"/>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171450"/>
            <a:ext cx="2057400" cy="15293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1783080"/>
            <a:ext cx="2057400" cy="1529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E4606EA6-EFEA-4C30-9264-4F9291A5780D}" type="datetime1">
              <a:rPr lang="en-US" smtClean="0"/>
              <a:pPr/>
              <a:t>7/16/15</a:t>
            </a:fld>
            <a:endParaRPr lang="en-US" sz="1400" dirty="0">
              <a:solidFill>
                <a:schemeClr val="tx2"/>
              </a:solidFill>
            </a:endParaRPr>
          </a:p>
        </p:txBody>
      </p:sp>
      <p:sp>
        <p:nvSpPr>
          <p:cNvPr id="6" name="Footer Placeholder 5"/>
          <p:cNvSpPr>
            <a:spLocks noGrp="1"/>
          </p:cNvSpPr>
          <p:nvPr>
            <p:ph type="ftr" sz="quarter" idx="11"/>
          </p:nvPr>
        </p:nvSpPr>
        <p:spPr/>
        <p:txBody>
          <a:bodyPr/>
          <a:lstStyle/>
          <a:p>
            <a:pPr algn="r"/>
            <a:endParaRPr lang="en-US" sz="1400" dirty="0">
              <a:solidFill>
                <a:schemeClr val="tx2"/>
              </a:solidFill>
            </a:endParaRPr>
          </a:p>
        </p:txBody>
      </p:sp>
      <p:sp>
        <p:nvSpPr>
          <p:cNvPr id="7" name="Slide Number Placeholder 6"/>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12" name="Content Placeholder 2"/>
          <p:cNvSpPr>
            <a:spLocks noGrp="1"/>
          </p:cNvSpPr>
          <p:nvPr>
            <p:ph sz="half" idx="17"/>
          </p:nvPr>
        </p:nvSpPr>
        <p:spPr>
          <a:xfrm>
            <a:off x="502921" y="1489472"/>
            <a:ext cx="3657413"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1" y="3123724"/>
            <a:ext cx="3657413"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489472"/>
            <a:ext cx="3657600"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3127248"/>
            <a:ext cx="3657600"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DFADB5D-B7A0-47E3-AD2D-B1A6F8614213}" type="datetime1">
              <a:rPr lang="en-US" smtClean="0"/>
              <a:pPr/>
              <a:t>7/16/15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11930"/>
            <a:ext cx="685800" cy="226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72968126-03FC-49C0-B9B8-2B561CCC3D90}" type="datetime1">
              <a:rPr lang="en-US" smtClean="0"/>
              <a:pPr/>
              <a:t>7/16/15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6" y="171450"/>
            <a:ext cx="3451225" cy="4758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1928812"/>
            <a:ext cx="3255264" cy="871538"/>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6" y="204788"/>
            <a:ext cx="4597399" cy="4389835"/>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2800351"/>
            <a:ext cx="3255264" cy="179427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4817689"/>
            <a:ext cx="1537447" cy="273844"/>
          </a:xfrm>
        </p:spPr>
        <p:txBody>
          <a:bodyPr/>
          <a:lstStyle/>
          <a:p>
            <a:fld id="{F49A8198-4617-485E-9585-4840B69DBBA6}" type="datetime1">
              <a:rPr lang="en-US" smtClean="0"/>
              <a:pPr/>
              <a:t>7/16/15</a:t>
            </a:fld>
            <a:endParaRPr lang="en-US"/>
          </a:p>
        </p:txBody>
      </p:sp>
      <p:sp>
        <p:nvSpPr>
          <p:cNvPr id="6" name="Footer Placeholder 5"/>
          <p:cNvSpPr>
            <a:spLocks noGrp="1"/>
          </p:cNvSpPr>
          <p:nvPr>
            <p:ph type="ftr" sz="quarter" idx="11"/>
          </p:nvPr>
        </p:nvSpPr>
        <p:spPr>
          <a:xfrm>
            <a:off x="3859306" y="4817689"/>
            <a:ext cx="3316941" cy="273844"/>
          </a:xfrm>
        </p:spPr>
        <p:txBody>
          <a:bodyPr/>
          <a:lstStyle/>
          <a:p>
            <a:endParaRPr lang="en-US"/>
          </a:p>
        </p:txBody>
      </p:sp>
      <p:sp>
        <p:nvSpPr>
          <p:cNvPr id="9" name="TextBox 8"/>
          <p:cNvSpPr txBox="1"/>
          <p:nvPr/>
        </p:nvSpPr>
        <p:spPr>
          <a:xfrm>
            <a:off x="424892" y="131109"/>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11930"/>
            <a:ext cx="685800" cy="226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2343150"/>
            <a:ext cx="3898272" cy="653654"/>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171450"/>
            <a:ext cx="3460658" cy="47589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2996803"/>
            <a:ext cx="3898272" cy="1610916"/>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4817689"/>
            <a:ext cx="1537447" cy="273844"/>
          </a:xfrm>
        </p:spPr>
        <p:txBody>
          <a:bodyPr/>
          <a:lstStyle/>
          <a:p>
            <a:fld id="{E4606EA6-EFEA-4C30-9264-4F9291A5780D}" type="datetime1">
              <a:rPr lang="en-US" smtClean="0"/>
              <a:pPr/>
              <a:t>7/16/15</a:t>
            </a:fld>
            <a:endParaRPr lang="en-US"/>
          </a:p>
        </p:txBody>
      </p:sp>
      <p:sp>
        <p:nvSpPr>
          <p:cNvPr id="6" name="Footer Placeholder 5"/>
          <p:cNvSpPr>
            <a:spLocks noGrp="1"/>
          </p:cNvSpPr>
          <p:nvPr>
            <p:ph type="ftr" sz="quarter" idx="11"/>
          </p:nvPr>
        </p:nvSpPr>
        <p:spPr>
          <a:xfrm>
            <a:off x="4191000" y="4817689"/>
            <a:ext cx="3005138" cy="273844"/>
          </a:xfrm>
        </p:spPr>
        <p:txBody>
          <a:bodyPr/>
          <a:lstStyle/>
          <a:p>
            <a:endParaRPr lang="en-US" dirty="0"/>
          </a:p>
        </p:txBody>
      </p:sp>
      <p:sp>
        <p:nvSpPr>
          <p:cNvPr id="7" name="Slide Number Placeholder 6"/>
          <p:cNvSpPr>
            <a:spLocks noGrp="1"/>
          </p:cNvSpPr>
          <p:nvPr>
            <p:ph type="sldNum" sz="quarter" idx="12"/>
          </p:nvPr>
        </p:nvSpPr>
        <p:spPr/>
        <p:txBody>
          <a:bodyPr/>
          <a:lstStyle/>
          <a:p>
            <a:pPr algn="ctr"/>
            <a:fld id="{8F82E0A0-C266-4798-8C8F-B9F91E9DA37E}" type="slidenum">
              <a:rPr lang="en-US" sz="2800" b="1" smtClean="0">
                <a:solidFill>
                  <a:srgbClr val="FFFFFF"/>
                </a:solidFill>
              </a:rPr>
              <a:pPr algn="ctr"/>
              <a:t>‹#›</a:t>
            </a:fld>
            <a:endParaRPr lang="en-US" sz="2800" dirty="0"/>
          </a:p>
        </p:txBody>
      </p:sp>
      <p:sp>
        <p:nvSpPr>
          <p:cNvPr id="10" name="TextBox 9"/>
          <p:cNvSpPr txBox="1"/>
          <p:nvPr/>
        </p:nvSpPr>
        <p:spPr>
          <a:xfrm>
            <a:off x="3990110" y="2528048"/>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6" y="3318061"/>
            <a:ext cx="6191157" cy="625289"/>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171450"/>
            <a:ext cx="6378389" cy="31409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6" y="3943350"/>
            <a:ext cx="6191157" cy="664369"/>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606EA6-EFEA-4C30-9264-4F9291A5780D}" type="datetime1">
              <a:rPr lang="en-US" smtClean="0"/>
              <a:pPr/>
              <a:t>7/16/15</a:t>
            </a:fld>
            <a:endParaRPr lang="en-US" sz="1400" dirty="0">
              <a:solidFill>
                <a:schemeClr val="tx2"/>
              </a:solidFill>
            </a:endParaRPr>
          </a:p>
        </p:txBody>
      </p:sp>
      <p:sp>
        <p:nvSpPr>
          <p:cNvPr id="6" name="Footer Placeholder 5"/>
          <p:cNvSpPr>
            <a:spLocks noGrp="1"/>
          </p:cNvSpPr>
          <p:nvPr>
            <p:ph type="ftr" sz="quarter" idx="11"/>
          </p:nvPr>
        </p:nvSpPr>
        <p:spPr/>
        <p:txBody>
          <a:bodyPr/>
          <a:lstStyle/>
          <a:p>
            <a:pPr algn="r"/>
            <a:endParaRPr lang="en-US" sz="1400" dirty="0">
              <a:solidFill>
                <a:schemeClr val="tx2"/>
              </a:solidFill>
            </a:endParaRPr>
          </a:p>
        </p:txBody>
      </p:sp>
      <p:sp>
        <p:nvSpPr>
          <p:cNvPr id="7" name="Slide Number Placeholder 6"/>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8" name="Rectangle 7"/>
          <p:cNvSpPr/>
          <p:nvPr/>
        </p:nvSpPr>
        <p:spPr>
          <a:xfrm>
            <a:off x="6802438" y="171450"/>
            <a:ext cx="2057400" cy="1529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1783080"/>
            <a:ext cx="2057400" cy="15293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3474594"/>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5" y="171450"/>
            <a:ext cx="6387167" cy="4758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1928812"/>
            <a:ext cx="6181611" cy="871538"/>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2800351"/>
            <a:ext cx="6179566" cy="179427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4676706"/>
            <a:ext cx="1348398" cy="273844"/>
          </a:xfrm>
        </p:spPr>
        <p:txBody>
          <a:bodyPr/>
          <a:lstStyle>
            <a:lvl1pPr>
              <a:defRPr>
                <a:solidFill>
                  <a:schemeClr val="bg1"/>
                </a:solidFill>
              </a:defRPr>
            </a:lvl1pPr>
          </a:lstStyle>
          <a:p>
            <a:fld id="{E4606EA6-EFEA-4C30-9264-4F9291A5780D}" type="datetime1">
              <a:rPr lang="en-US" smtClean="0"/>
              <a:pPr/>
              <a:t>7/16/15</a:t>
            </a:fld>
            <a:endParaRPr lang="en-US" sz="1400" dirty="0">
              <a:solidFill>
                <a:schemeClr val="tx2"/>
              </a:solidFill>
            </a:endParaRPr>
          </a:p>
        </p:txBody>
      </p:sp>
      <p:sp>
        <p:nvSpPr>
          <p:cNvPr id="6" name="Footer Placeholder 5"/>
          <p:cNvSpPr>
            <a:spLocks noGrp="1"/>
          </p:cNvSpPr>
          <p:nvPr>
            <p:ph type="ftr" sz="quarter" idx="11"/>
          </p:nvPr>
        </p:nvSpPr>
        <p:spPr>
          <a:xfrm>
            <a:off x="381096" y="4676706"/>
            <a:ext cx="4648105" cy="273844"/>
          </a:xfrm>
        </p:spPr>
        <p:txBody>
          <a:bodyPr/>
          <a:lstStyle>
            <a:lvl1pPr>
              <a:defRPr>
                <a:solidFill>
                  <a:schemeClr val="bg1"/>
                </a:solidFill>
              </a:defRPr>
            </a:lvl1pPr>
          </a:lstStyle>
          <a:p>
            <a:pPr algn="r"/>
            <a:endParaRPr lang="en-US" sz="1400" dirty="0">
              <a:solidFill>
                <a:schemeClr val="tx2"/>
              </a:solidFill>
            </a:endParaRPr>
          </a:p>
        </p:txBody>
      </p:sp>
      <p:sp>
        <p:nvSpPr>
          <p:cNvPr id="7" name="Slide Number Placeholder 6"/>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9" name="TextBox 8"/>
          <p:cNvSpPr txBox="1"/>
          <p:nvPr/>
        </p:nvSpPr>
        <p:spPr>
          <a:xfrm>
            <a:off x="424892" y="131109"/>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171450"/>
            <a:ext cx="2057400" cy="15293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1781205"/>
            <a:ext cx="2057400" cy="1529334"/>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3401568"/>
            <a:ext cx="2057400" cy="1529334"/>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171450"/>
            <a:ext cx="4235450" cy="4758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1928812"/>
            <a:ext cx="4016633" cy="871538"/>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2800351"/>
            <a:ext cx="4015304" cy="179427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4676706"/>
            <a:ext cx="1348398" cy="273844"/>
          </a:xfrm>
        </p:spPr>
        <p:txBody>
          <a:bodyPr/>
          <a:lstStyle>
            <a:lvl1pPr>
              <a:defRPr>
                <a:solidFill>
                  <a:schemeClr val="bg1"/>
                </a:solidFill>
              </a:defRPr>
            </a:lvl1pPr>
          </a:lstStyle>
          <a:p>
            <a:fld id="{E4606EA6-EFEA-4C30-9264-4F9291A5780D}" type="datetime1">
              <a:rPr lang="en-US" smtClean="0"/>
              <a:pPr/>
              <a:t>7/16/15</a:t>
            </a:fld>
            <a:endParaRPr lang="en-US" sz="1400" dirty="0">
              <a:solidFill>
                <a:schemeClr val="tx2"/>
              </a:solidFill>
            </a:endParaRPr>
          </a:p>
        </p:txBody>
      </p:sp>
      <p:sp>
        <p:nvSpPr>
          <p:cNvPr id="6" name="Footer Placeholder 5"/>
          <p:cNvSpPr>
            <a:spLocks noGrp="1"/>
          </p:cNvSpPr>
          <p:nvPr>
            <p:ph type="ftr" sz="quarter" idx="11"/>
          </p:nvPr>
        </p:nvSpPr>
        <p:spPr>
          <a:xfrm>
            <a:off x="381096" y="4676706"/>
            <a:ext cx="2590705" cy="273844"/>
          </a:xfrm>
        </p:spPr>
        <p:txBody>
          <a:bodyPr/>
          <a:lstStyle>
            <a:lvl1pPr>
              <a:defRPr>
                <a:solidFill>
                  <a:schemeClr val="bg1"/>
                </a:solidFill>
              </a:defRPr>
            </a:lvl1pPr>
          </a:lstStyle>
          <a:p>
            <a:pPr algn="r"/>
            <a:endParaRPr lang="en-US" sz="1400" dirty="0">
              <a:solidFill>
                <a:schemeClr val="tx2"/>
              </a:solidFill>
            </a:endParaRPr>
          </a:p>
        </p:txBody>
      </p:sp>
      <p:sp>
        <p:nvSpPr>
          <p:cNvPr id="7" name="Slide Number Placeholder 6"/>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9" name="TextBox 8"/>
          <p:cNvSpPr txBox="1"/>
          <p:nvPr/>
        </p:nvSpPr>
        <p:spPr>
          <a:xfrm>
            <a:off x="424892" y="131109"/>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171450"/>
            <a:ext cx="2057400" cy="15293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3401045"/>
            <a:ext cx="2057400" cy="1529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171450"/>
            <a:ext cx="2057400" cy="1529334"/>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1786247"/>
            <a:ext cx="2057400" cy="1529334"/>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1786247"/>
            <a:ext cx="2057400" cy="3140964"/>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11930"/>
            <a:ext cx="685800" cy="226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2343150"/>
            <a:ext cx="3108960" cy="653654"/>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1773936"/>
            <a:ext cx="4240119" cy="31409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2996803"/>
            <a:ext cx="3108960" cy="1610916"/>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4817689"/>
            <a:ext cx="1537447" cy="273844"/>
          </a:xfrm>
        </p:spPr>
        <p:txBody>
          <a:bodyPr/>
          <a:lstStyle/>
          <a:p>
            <a:fld id="{E4606EA6-EFEA-4C30-9264-4F9291A5780D}" type="datetime1">
              <a:rPr lang="en-US" smtClean="0"/>
              <a:pPr/>
              <a:t>7/16/15</a:t>
            </a:fld>
            <a:endParaRPr lang="en-US" sz="1400" dirty="0">
              <a:solidFill>
                <a:schemeClr val="tx2"/>
              </a:solidFill>
            </a:endParaRPr>
          </a:p>
        </p:txBody>
      </p:sp>
      <p:sp>
        <p:nvSpPr>
          <p:cNvPr id="6" name="Footer Placeholder 5"/>
          <p:cNvSpPr>
            <a:spLocks noGrp="1"/>
          </p:cNvSpPr>
          <p:nvPr>
            <p:ph type="ftr" sz="quarter" idx="11"/>
          </p:nvPr>
        </p:nvSpPr>
        <p:spPr>
          <a:xfrm>
            <a:off x="4191000" y="4817689"/>
            <a:ext cx="3005138" cy="273844"/>
          </a:xfrm>
        </p:spPr>
        <p:txBody>
          <a:bodyPr/>
          <a:lstStyle/>
          <a:p>
            <a:pPr algn="r"/>
            <a:endParaRPr lang="en-US" sz="1400" dirty="0">
              <a:solidFill>
                <a:schemeClr val="tx2"/>
              </a:solidFill>
            </a:endParaRPr>
          </a:p>
        </p:txBody>
      </p:sp>
      <p:sp>
        <p:nvSpPr>
          <p:cNvPr id="7" name="Slide Number Placeholder 6"/>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10" name="TextBox 9"/>
          <p:cNvSpPr txBox="1"/>
          <p:nvPr/>
        </p:nvSpPr>
        <p:spPr>
          <a:xfrm>
            <a:off x="4750361" y="2528048"/>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171450"/>
            <a:ext cx="2057400" cy="1529334"/>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171450"/>
            <a:ext cx="2057400" cy="1529334"/>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4606EA6-EFEA-4C30-9264-4F9291A5780D}" type="datetime1">
              <a:rPr lang="en-US" smtClean="0"/>
              <a:pPr/>
              <a:t>7/16/15</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1" y="211931"/>
            <a:ext cx="642097"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4606EA6-EFEA-4C30-9264-4F9291A5780D}" type="datetime1">
              <a:rPr lang="en-US" smtClean="0"/>
              <a:pPr/>
              <a:t>7/16/15</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9" name="TextBox 8"/>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11931"/>
            <a:ext cx="91440" cy="1200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11930"/>
            <a:ext cx="685800" cy="226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716056"/>
            <a:ext cx="681318" cy="3878567"/>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719067"/>
            <a:ext cx="6858000" cy="388865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4606EA6-EFEA-4C30-9264-4F9291A5780D}" type="datetime1">
              <a:rPr lang="en-US" smtClean="0"/>
              <a:pPr/>
              <a:t>7/16/15</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9" name="TextBox 8"/>
          <p:cNvSpPr txBox="1"/>
          <p:nvPr/>
        </p:nvSpPr>
        <p:spPr>
          <a:xfrm rot="16200000">
            <a:off x="8625725" y="352001"/>
            <a:ext cx="195682"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5" y="100853"/>
            <a:ext cx="7556313" cy="74631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4606EA6-EFEA-4C30-9264-4F9291A5780D}" type="datetime1">
              <a:rPr lang="en-US" smtClean="0"/>
              <a:pPr/>
              <a:t>7/16/15</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9" name="TextBox 8"/>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847165"/>
            <a:ext cx="7558960" cy="581025"/>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3468501"/>
            <a:ext cx="4038600" cy="700088"/>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4171950"/>
            <a:ext cx="4038600" cy="561415"/>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4819230"/>
            <a:ext cx="1232647" cy="273844"/>
          </a:xfrm>
        </p:spPr>
        <p:txBody>
          <a:bodyPr/>
          <a:lstStyle>
            <a:lvl1pPr algn="l">
              <a:defRPr/>
            </a:lvl1pPr>
          </a:lstStyle>
          <a:p>
            <a:fld id="{E4606EA6-EFEA-4C30-9264-4F9291A5780D}" type="datetime1">
              <a:rPr lang="en-US" smtClean="0"/>
              <a:pPr/>
              <a:t>7/16/15</a:t>
            </a:fld>
            <a:endParaRPr lang="en-US" sz="1400" dirty="0">
              <a:solidFill>
                <a:schemeClr val="tx2"/>
              </a:solidFill>
            </a:endParaRPr>
          </a:p>
        </p:txBody>
      </p:sp>
      <p:sp>
        <p:nvSpPr>
          <p:cNvPr id="5" name="Footer Placeholder 4"/>
          <p:cNvSpPr>
            <a:spLocks noGrp="1"/>
          </p:cNvSpPr>
          <p:nvPr>
            <p:ph type="ftr" sz="quarter" idx="11"/>
          </p:nvPr>
        </p:nvSpPr>
        <p:spPr>
          <a:xfrm>
            <a:off x="6311153" y="4819230"/>
            <a:ext cx="2617694" cy="273844"/>
          </a:xfrm>
        </p:spPr>
        <p:txBody>
          <a:bodyPr/>
          <a:lstStyle>
            <a:lvl1pPr algn="r">
              <a:defRPr/>
            </a:lvl1pPr>
          </a:lstStyle>
          <a:p>
            <a:pPr algn="r"/>
            <a:endParaRPr lang="en-US" sz="1400" dirty="0">
              <a:solidFill>
                <a:schemeClr val="tx2"/>
              </a:solidFill>
            </a:endParaRPr>
          </a:p>
        </p:txBody>
      </p:sp>
      <p:sp>
        <p:nvSpPr>
          <p:cNvPr id="7" name="Rectangle 6"/>
          <p:cNvSpPr/>
          <p:nvPr/>
        </p:nvSpPr>
        <p:spPr>
          <a:xfrm>
            <a:off x="282575" y="171450"/>
            <a:ext cx="4235450" cy="3140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171450"/>
            <a:ext cx="2057400" cy="15293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1783080"/>
            <a:ext cx="2057400" cy="1529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171450"/>
            <a:ext cx="2057400" cy="1529334"/>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1783080"/>
            <a:ext cx="2057400" cy="1529334"/>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334621"/>
            <a:ext cx="3086100" cy="1530679"/>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2" y="131109"/>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171450"/>
            <a:ext cx="8200930" cy="4758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2343151"/>
            <a:ext cx="5638800" cy="1021556"/>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3371851"/>
            <a:ext cx="5638800" cy="1125140"/>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4686581"/>
            <a:ext cx="1474694" cy="273844"/>
          </a:xfrm>
        </p:spPr>
        <p:txBody>
          <a:bodyPr/>
          <a:lstStyle>
            <a:lvl1pPr algn="l">
              <a:defRPr>
                <a:solidFill>
                  <a:schemeClr val="bg1"/>
                </a:solidFill>
              </a:defRPr>
            </a:lvl1pPr>
          </a:lstStyle>
          <a:p>
            <a:fld id="{6FCF9F07-3BC7-4570-B054-79111B0A380C}" type="datetime1">
              <a:rPr lang="en-US" smtClean="0"/>
              <a:pPr/>
              <a:t>7/16/15</a:t>
            </a:fld>
            <a:endParaRPr lang="en-US"/>
          </a:p>
        </p:txBody>
      </p:sp>
      <p:sp>
        <p:nvSpPr>
          <p:cNvPr id="5" name="Footer Placeholder 4"/>
          <p:cNvSpPr>
            <a:spLocks noGrp="1"/>
          </p:cNvSpPr>
          <p:nvPr>
            <p:ph type="ftr" sz="quarter" idx="11"/>
          </p:nvPr>
        </p:nvSpPr>
        <p:spPr>
          <a:xfrm>
            <a:off x="2286000" y="4686581"/>
            <a:ext cx="5638800" cy="273844"/>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4686581"/>
            <a:ext cx="554038" cy="273844"/>
          </a:xfrm>
        </p:spPr>
        <p:txBody>
          <a:bodyPr/>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
        <p:nvSpPr>
          <p:cNvPr id="8" name="TextBox 7"/>
          <p:cNvSpPr txBox="1"/>
          <p:nvPr/>
        </p:nvSpPr>
        <p:spPr>
          <a:xfrm>
            <a:off x="2003613" y="2333066"/>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1" y="171450"/>
            <a:ext cx="212725" cy="47589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1" y="211931"/>
            <a:ext cx="642097"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11931"/>
            <a:ext cx="91440" cy="1200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489472"/>
            <a:ext cx="3657600" cy="310515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489472"/>
            <a:ext cx="3657600" cy="310515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4606EA6-EFEA-4C30-9264-4F9291A5780D}" type="datetime1">
              <a:rPr lang="en-US" smtClean="0"/>
              <a:pPr/>
              <a:t>7/16/15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1835524"/>
            <a:ext cx="3657600" cy="275909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1835524"/>
            <a:ext cx="3657600" cy="275909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4606EA6-EFEA-4C30-9264-4F9291A5780D}" type="datetime1">
              <a:rPr lang="en-US" smtClean="0"/>
              <a:pPr/>
              <a:t>7/16/15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p>
        </p:txBody>
      </p:sp>
      <p:sp>
        <p:nvSpPr>
          <p:cNvPr id="3" name="Text Placeholder 2"/>
          <p:cNvSpPr>
            <a:spLocks noGrp="1"/>
          </p:cNvSpPr>
          <p:nvPr>
            <p:ph type="body" idx="1"/>
          </p:nvPr>
        </p:nvSpPr>
        <p:spPr>
          <a:xfrm>
            <a:off x="497541" y="1553136"/>
            <a:ext cx="3657600" cy="242047"/>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1553136"/>
            <a:ext cx="3657600" cy="242047"/>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489472"/>
            <a:ext cx="7569157"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4606EA6-EFEA-4C30-9264-4F9291A5780D}" type="datetime1">
              <a:rPr lang="en-US" smtClean="0"/>
              <a:pPr/>
              <a:t>7/16/15</a:t>
            </a:fld>
            <a:endParaRPr lang="en-US" sz="1400" dirty="0">
              <a:solidFill>
                <a:schemeClr val="tx2"/>
              </a:solidFill>
            </a:endParaRPr>
          </a:p>
        </p:txBody>
      </p:sp>
      <p:sp>
        <p:nvSpPr>
          <p:cNvPr id="6" name="Footer Placeholder 5"/>
          <p:cNvSpPr>
            <a:spLocks noGrp="1"/>
          </p:cNvSpPr>
          <p:nvPr>
            <p:ph type="ftr" sz="quarter" idx="11"/>
          </p:nvPr>
        </p:nvSpPr>
        <p:spPr/>
        <p:txBody>
          <a:bodyPr/>
          <a:lstStyle/>
          <a:p>
            <a:pPr algn="r"/>
            <a:endParaRPr lang="en-US" sz="1400" dirty="0">
              <a:solidFill>
                <a:schemeClr val="tx2"/>
              </a:solidFill>
            </a:endParaRPr>
          </a:p>
        </p:txBody>
      </p:sp>
      <p:sp>
        <p:nvSpPr>
          <p:cNvPr id="13" name="Content Placeholder 2"/>
          <p:cNvSpPr>
            <a:spLocks noGrp="1"/>
          </p:cNvSpPr>
          <p:nvPr>
            <p:ph sz="half" idx="14"/>
          </p:nvPr>
        </p:nvSpPr>
        <p:spPr>
          <a:xfrm>
            <a:off x="498518" y="3123724"/>
            <a:ext cx="7569157"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181676"/>
            <a:ext cx="554038" cy="273844"/>
          </a:xfrm>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489472"/>
            <a:ext cx="3657600"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4606EA6-EFEA-4C30-9264-4F9291A5780D}" type="datetime1">
              <a:rPr lang="en-US" smtClean="0"/>
              <a:pPr/>
              <a:t>7/16/15</a:t>
            </a:fld>
            <a:endParaRPr lang="en-US" sz="1400" dirty="0">
              <a:solidFill>
                <a:schemeClr val="tx2"/>
              </a:solidFill>
            </a:endParaRPr>
          </a:p>
        </p:txBody>
      </p:sp>
      <p:sp>
        <p:nvSpPr>
          <p:cNvPr id="6" name="Footer Placeholder 5"/>
          <p:cNvSpPr>
            <a:spLocks noGrp="1"/>
          </p:cNvSpPr>
          <p:nvPr>
            <p:ph type="ftr" sz="quarter" idx="11"/>
          </p:nvPr>
        </p:nvSpPr>
        <p:spPr/>
        <p:txBody>
          <a:bodyPr/>
          <a:lstStyle/>
          <a:p>
            <a:pPr algn="r"/>
            <a:endParaRPr lang="en-US" sz="1400" dirty="0">
              <a:solidFill>
                <a:schemeClr val="tx2"/>
              </a:solidFill>
            </a:endParaRPr>
          </a:p>
        </p:txBody>
      </p:sp>
      <p:sp>
        <p:nvSpPr>
          <p:cNvPr id="7" name="Slide Number Placeholder 6"/>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11" name="Content Placeholder 2"/>
          <p:cNvSpPr>
            <a:spLocks noGrp="1"/>
          </p:cNvSpPr>
          <p:nvPr>
            <p:ph sz="half" idx="15"/>
          </p:nvPr>
        </p:nvSpPr>
        <p:spPr>
          <a:xfrm>
            <a:off x="498518" y="1489472"/>
            <a:ext cx="3657600" cy="310515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3127248"/>
            <a:ext cx="3657600"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363070"/>
            <a:ext cx="7556313" cy="837080"/>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5" y="1485901"/>
            <a:ext cx="7556313" cy="31087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4817689"/>
            <a:ext cx="2133600" cy="273844"/>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E4606EA6-EFEA-4C30-9264-4F9291A5780D}" type="datetime1">
              <a:rPr lang="en-US" smtClean="0"/>
              <a:pPr/>
              <a:t>7/16/15</a:t>
            </a:fld>
            <a:endParaRPr lang="en-US" sz="1400" dirty="0">
              <a:solidFill>
                <a:schemeClr val="tx2"/>
              </a:solidFill>
            </a:endParaRPr>
          </a:p>
        </p:txBody>
      </p:sp>
      <p:sp>
        <p:nvSpPr>
          <p:cNvPr id="5" name="Footer Placeholder 4"/>
          <p:cNvSpPr>
            <a:spLocks noGrp="1"/>
          </p:cNvSpPr>
          <p:nvPr>
            <p:ph type="ftr" sz="quarter" idx="3"/>
          </p:nvPr>
        </p:nvSpPr>
        <p:spPr>
          <a:xfrm>
            <a:off x="201706" y="4817689"/>
            <a:ext cx="6122894" cy="273844"/>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algn="r"/>
            <a:endParaRPr lang="en-US" sz="1400" dirty="0">
              <a:solidFill>
                <a:schemeClr val="tx2"/>
              </a:solidFill>
            </a:endParaRPr>
          </a:p>
        </p:txBody>
      </p:sp>
      <p:sp>
        <p:nvSpPr>
          <p:cNvPr id="6" name="Slide Number Placeholder 5"/>
          <p:cNvSpPr>
            <a:spLocks noGrp="1"/>
          </p:cNvSpPr>
          <p:nvPr>
            <p:ph type="sldNum" sz="quarter" idx="4"/>
          </p:nvPr>
        </p:nvSpPr>
        <p:spPr>
          <a:xfrm>
            <a:off x="8305800" y="181676"/>
            <a:ext cx="554038" cy="273844"/>
          </a:xfrm>
          <a:prstGeom prst="rect">
            <a:avLst/>
          </a:prstGeom>
        </p:spPr>
        <p:txBody>
          <a:bodyPr vert="horz" lIns="91440" tIns="45720" rIns="91440" bIns="45720" rtlCol="0" anchor="ctr"/>
          <a:lstStyle>
            <a:lvl1pPr algn="r">
              <a:defRPr sz="1400">
                <a:solidFill>
                  <a:schemeClr val="bg1"/>
                </a:solidFill>
              </a:defRPr>
            </a:lvl1p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library.creativecow.net/tutorials/" TargetMode="External"/><Relationship Id="rId4" Type="http://schemas.openxmlformats.org/officeDocument/2006/relationships/hyperlink" Target="https://www.youtube.com/results?search_query=adobe+indesign+tutorial" TargetMode="External"/><Relationship Id="rId1" Type="http://schemas.openxmlformats.org/officeDocument/2006/relationships/slideLayout" Target="../slideLayouts/slideLayout17.xml"/><Relationship Id="rId2" Type="http://schemas.openxmlformats.org/officeDocument/2006/relationships/hyperlink" Target="http://www.lynda.com/search?q=adobe+illustrato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Adobe Creative </a:t>
            </a:r>
            <a:r>
              <a:rPr lang="en-US" dirty="0" err="1" smtClean="0"/>
              <a:t>Sweeeeet</a:t>
            </a:r>
            <a:r>
              <a:rPr lang="en-US" dirty="0" smtClean="0"/>
              <a:t>! </a:t>
            </a:r>
            <a:endParaRPr lang="en-US" dirty="0"/>
          </a:p>
        </p:txBody>
      </p:sp>
      <p:sp>
        <p:nvSpPr>
          <p:cNvPr id="3" name="Subtitle 2"/>
          <p:cNvSpPr>
            <a:spLocks noGrp="1"/>
          </p:cNvSpPr>
          <p:nvPr>
            <p:ph type="subTitle" idx="1"/>
          </p:nvPr>
        </p:nvSpPr>
        <p:spPr>
          <a:xfrm>
            <a:off x="4800600" y="4324350"/>
            <a:ext cx="4038600" cy="409015"/>
          </a:xfrm>
        </p:spPr>
        <p:txBody>
          <a:bodyPr/>
          <a:lstStyle/>
          <a:p>
            <a:r>
              <a:rPr lang="en-US" dirty="0" smtClean="0"/>
              <a:t>The Basics of Adobe Creative Suite</a:t>
            </a:r>
            <a:endParaRPr lang="en-US" dirty="0"/>
          </a:p>
        </p:txBody>
      </p:sp>
      <p:pic>
        <p:nvPicPr>
          <p:cNvPr id="4" name="Picture 3" descr="175140-I-Told-My-Uncle-About-Photoshop-He-Sent-Me-This-A-Week-Lat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99" y="209550"/>
            <a:ext cx="3764751" cy="3048000"/>
          </a:xfrm>
          <a:prstGeom prst="rect">
            <a:avLst/>
          </a:prstGeom>
        </p:spPr>
      </p:pic>
    </p:spTree>
    <p:extLst>
      <p:ext uri="{BB962C8B-B14F-4D97-AF65-F5344CB8AC3E}">
        <p14:creationId xmlns:p14="http://schemas.microsoft.com/office/powerpoint/2010/main" val="1357237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C3289"/>
                </a:solidFill>
              </a:rPr>
              <a:t>Adobe InDesign CC 2015</a:t>
            </a:r>
            <a:endParaRPr lang="en-US" dirty="0">
              <a:solidFill>
                <a:srgbClr val="FC3289"/>
              </a:solidFill>
            </a:endParaRPr>
          </a:p>
        </p:txBody>
      </p:sp>
      <p:sp>
        <p:nvSpPr>
          <p:cNvPr id="3" name="Content Placeholder 2"/>
          <p:cNvSpPr>
            <a:spLocks noGrp="1"/>
          </p:cNvSpPr>
          <p:nvPr>
            <p:ph sz="half" idx="1"/>
          </p:nvPr>
        </p:nvSpPr>
        <p:spPr>
          <a:xfrm>
            <a:off x="498518" y="1489472"/>
            <a:ext cx="4987882" cy="3105150"/>
          </a:xfrm>
        </p:spPr>
        <p:txBody>
          <a:bodyPr>
            <a:normAutofit fontScale="85000" lnSpcReduction="20000"/>
          </a:bodyPr>
          <a:lstStyle/>
          <a:p>
            <a:r>
              <a:rPr lang="en-US" dirty="0" smtClean="0"/>
              <a:t>Document layout designer</a:t>
            </a:r>
          </a:p>
          <a:p>
            <a:r>
              <a:rPr lang="en-US" dirty="0" smtClean="0"/>
              <a:t>Why use InDesign?</a:t>
            </a:r>
          </a:p>
          <a:p>
            <a:pPr lvl="1"/>
            <a:r>
              <a:rPr lang="en-US" dirty="0" smtClean="0"/>
              <a:t>More functionality and control than Word</a:t>
            </a:r>
          </a:p>
          <a:p>
            <a:pPr lvl="1"/>
            <a:r>
              <a:rPr lang="en-US" dirty="0" smtClean="0"/>
              <a:t>Layout tools intuitive</a:t>
            </a:r>
          </a:p>
          <a:p>
            <a:pPr lvl="1"/>
            <a:r>
              <a:rPr lang="en-US" dirty="0" smtClean="0"/>
              <a:t>Templates ideal for magazines and other multi-page designs</a:t>
            </a:r>
          </a:p>
          <a:p>
            <a:pPr lvl="1"/>
            <a:r>
              <a:rPr lang="en-US" dirty="0" smtClean="0"/>
              <a:t>Create interactive PDFs easily</a:t>
            </a:r>
          </a:p>
          <a:p>
            <a:r>
              <a:rPr lang="en-US" dirty="0" smtClean="0"/>
              <a:t>What’s new with CC 2015?</a:t>
            </a:r>
          </a:p>
          <a:p>
            <a:pPr lvl="1"/>
            <a:r>
              <a:rPr lang="en-US" dirty="0" smtClean="0"/>
              <a:t>PDF Defaults improved</a:t>
            </a:r>
          </a:p>
          <a:p>
            <a:pPr lvl="1"/>
            <a:r>
              <a:rPr lang="en-US" dirty="0" smtClean="0"/>
              <a:t>Easily publish documents online</a:t>
            </a:r>
          </a:p>
          <a:p>
            <a:endParaRPr lang="en-US" dirty="0"/>
          </a:p>
        </p:txBody>
      </p:sp>
      <p:pic>
        <p:nvPicPr>
          <p:cNvPr id="5" name="Content Placeholder 4" descr="AdobeIndesignCC2015DE.png"/>
          <p:cNvPicPr>
            <a:picLocks noGrp="1" noChangeAspect="1"/>
          </p:cNvPicPr>
          <p:nvPr>
            <p:ph sz="half" idx="2"/>
          </p:nvPr>
        </p:nvPicPr>
        <p:blipFill>
          <a:blip r:embed="rId2">
            <a:extLst>
              <a:ext uri="{28A0092B-C50C-407E-A947-70E740481C1C}">
                <a14:useLocalDpi xmlns:a14="http://schemas.microsoft.com/office/drawing/2010/main" val="0"/>
              </a:ext>
            </a:extLst>
          </a:blip>
          <a:srcRect l="-8896" r="-8896"/>
          <a:stretch>
            <a:fillRect/>
          </a:stretch>
        </p:blipFill>
        <p:spPr>
          <a:xfrm>
            <a:off x="5181600" y="1657350"/>
            <a:ext cx="3657600" cy="3105150"/>
          </a:xfrm>
        </p:spPr>
      </p:pic>
    </p:spTree>
    <p:extLst>
      <p:ext uri="{BB962C8B-B14F-4D97-AF65-F5344CB8AC3E}">
        <p14:creationId xmlns:p14="http://schemas.microsoft.com/office/powerpoint/2010/main" val="1831533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06" y="3644292"/>
            <a:ext cx="6191157" cy="625289"/>
          </a:xfrm>
        </p:spPr>
        <p:txBody>
          <a:bodyPr/>
          <a:lstStyle/>
          <a:p>
            <a:r>
              <a:rPr lang="en-US" dirty="0" smtClean="0">
                <a:solidFill>
                  <a:srgbClr val="FC3289"/>
                </a:solidFill>
              </a:rPr>
              <a:t>Why InDesign?</a:t>
            </a:r>
            <a:endParaRPr lang="en-US" dirty="0">
              <a:solidFill>
                <a:srgbClr val="FC3289"/>
              </a:solidFill>
            </a:endParaRPr>
          </a:p>
        </p:txBody>
      </p:sp>
      <p:pic>
        <p:nvPicPr>
          <p:cNvPr id="5" name="Picture Placeholder 4" descr="Screen Shot 2015-07-16 at 3.04.08 PM.png"/>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827" r="-1827"/>
          <a:stretch>
            <a:fillRect/>
          </a:stretch>
        </p:blipFill>
        <p:spPr>
          <a:xfrm>
            <a:off x="-25400" y="95250"/>
            <a:ext cx="6885937" cy="3390900"/>
          </a:xfrm>
        </p:spPr>
      </p:pic>
      <p:sp>
        <p:nvSpPr>
          <p:cNvPr id="4" name="Text Placeholder 3"/>
          <p:cNvSpPr>
            <a:spLocks noGrp="1"/>
          </p:cNvSpPr>
          <p:nvPr>
            <p:ph type="body" sz="half" idx="2"/>
          </p:nvPr>
        </p:nvSpPr>
        <p:spPr>
          <a:xfrm>
            <a:off x="506506" y="4269581"/>
            <a:ext cx="6191157" cy="664369"/>
          </a:xfrm>
        </p:spPr>
        <p:txBody>
          <a:bodyPr>
            <a:normAutofit fontScale="92500" lnSpcReduction="20000"/>
          </a:bodyPr>
          <a:lstStyle/>
          <a:p>
            <a:r>
              <a:rPr lang="en-US" dirty="0" smtClean="0"/>
              <a:t>Easy, intuitive document builder, with lots of layout tools.</a:t>
            </a:r>
          </a:p>
          <a:p>
            <a:r>
              <a:rPr lang="en-US" dirty="0" smtClean="0"/>
              <a:t>Guidelines and layout tools make formatting easy</a:t>
            </a:r>
          </a:p>
          <a:p>
            <a:r>
              <a:rPr lang="en-US" dirty="0" smtClean="0"/>
              <a:t>Quickly view pages and create templates</a:t>
            </a:r>
          </a:p>
        </p:txBody>
      </p:sp>
    </p:spTree>
    <p:extLst>
      <p:ext uri="{BB962C8B-B14F-4D97-AF65-F5344CB8AC3E}">
        <p14:creationId xmlns:p14="http://schemas.microsoft.com/office/powerpoint/2010/main" val="4284351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C3289"/>
                </a:solidFill>
              </a:rPr>
              <a:t>Simply view all links and pages</a:t>
            </a:r>
            <a:endParaRPr lang="en-US" dirty="0">
              <a:solidFill>
                <a:srgbClr val="FC3289"/>
              </a:solidFill>
            </a:endParaRPr>
          </a:p>
        </p:txBody>
      </p:sp>
      <p:sp>
        <p:nvSpPr>
          <p:cNvPr id="3" name="Content Placeholder 2"/>
          <p:cNvSpPr>
            <a:spLocks noGrp="1"/>
          </p:cNvSpPr>
          <p:nvPr>
            <p:ph sz="half" idx="1"/>
          </p:nvPr>
        </p:nvSpPr>
        <p:spPr>
          <a:xfrm>
            <a:off x="228600" y="1123950"/>
            <a:ext cx="3505200" cy="3470672"/>
          </a:xfrm>
        </p:spPr>
        <p:txBody>
          <a:bodyPr/>
          <a:lstStyle/>
          <a:p>
            <a:r>
              <a:rPr lang="en-US" dirty="0" smtClean="0"/>
              <a:t>Create simple interactive PDFs</a:t>
            </a:r>
          </a:p>
          <a:p>
            <a:r>
              <a:rPr lang="en-US" dirty="0" smtClean="0"/>
              <a:t>Guidelines keep formatting clean</a:t>
            </a:r>
          </a:p>
          <a:p>
            <a:r>
              <a:rPr lang="en-US" dirty="0" smtClean="0"/>
              <a:t>Text formatting simple, can easily change kerning, spacing, and width of letters, as well as select font and spacing</a:t>
            </a:r>
            <a:endParaRPr lang="en-US" dirty="0"/>
          </a:p>
        </p:txBody>
      </p:sp>
      <p:pic>
        <p:nvPicPr>
          <p:cNvPr id="5" name="Content Placeholder 4" descr="Screen Shot 2015-07-16 at 3.04.26 PM.pn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t="-10610" b="-10610"/>
          <a:stretch>
            <a:fillRect/>
          </a:stretch>
        </p:blipFill>
        <p:spPr>
          <a:xfrm>
            <a:off x="3810000" y="819150"/>
            <a:ext cx="4724400" cy="4010819"/>
          </a:xfrm>
        </p:spPr>
      </p:pic>
    </p:spTree>
    <p:extLst>
      <p:ext uri="{BB962C8B-B14F-4D97-AF65-F5344CB8AC3E}">
        <p14:creationId xmlns:p14="http://schemas.microsoft.com/office/powerpoint/2010/main" val="3039521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97DFD"/>
                </a:solidFill>
              </a:rPr>
              <a:t>Adobe Premiere Pro CC 2015</a:t>
            </a:r>
            <a:endParaRPr lang="en-US" dirty="0">
              <a:solidFill>
                <a:srgbClr val="E97DFD"/>
              </a:solidFill>
            </a:endParaRPr>
          </a:p>
        </p:txBody>
      </p:sp>
      <p:sp>
        <p:nvSpPr>
          <p:cNvPr id="3" name="Content Placeholder 2"/>
          <p:cNvSpPr>
            <a:spLocks noGrp="1"/>
          </p:cNvSpPr>
          <p:nvPr>
            <p:ph sz="half" idx="1"/>
          </p:nvPr>
        </p:nvSpPr>
        <p:spPr>
          <a:xfrm>
            <a:off x="498518" y="1489472"/>
            <a:ext cx="4149682" cy="3105150"/>
          </a:xfrm>
        </p:spPr>
        <p:txBody>
          <a:bodyPr/>
          <a:lstStyle/>
          <a:p>
            <a:r>
              <a:rPr lang="en-US" dirty="0" smtClean="0"/>
              <a:t>Video Editing Software</a:t>
            </a:r>
          </a:p>
          <a:p>
            <a:r>
              <a:rPr lang="en-US" dirty="0" smtClean="0"/>
              <a:t>Useful for pros and rookies alike</a:t>
            </a:r>
          </a:p>
          <a:p>
            <a:r>
              <a:rPr lang="en-US" dirty="0" smtClean="0"/>
              <a:t>What’s new in CC 2015?</a:t>
            </a:r>
          </a:p>
          <a:p>
            <a:pPr lvl="1"/>
            <a:r>
              <a:rPr lang="en-US" dirty="0" smtClean="0"/>
              <a:t>Morph Cut Transition</a:t>
            </a:r>
          </a:p>
          <a:p>
            <a:pPr lvl="1"/>
            <a:r>
              <a:rPr lang="en-US" dirty="0" smtClean="0"/>
              <a:t>Touchscreen-friendly interface</a:t>
            </a:r>
          </a:p>
          <a:p>
            <a:pPr lvl="1"/>
            <a:r>
              <a:rPr lang="en-US" dirty="0" smtClean="0"/>
              <a:t>Audio workflows improved</a:t>
            </a:r>
          </a:p>
          <a:p>
            <a:pPr lvl="1"/>
            <a:endParaRPr lang="en-US" dirty="0"/>
          </a:p>
        </p:txBody>
      </p:sp>
      <p:pic>
        <p:nvPicPr>
          <p:cNvPr id="5" name="Content Placeholder 4" descr="premiere-pro-cc-icon-100363192-gallery.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4820" t="11341" r="25045" b="15333"/>
          <a:stretch/>
        </p:blipFill>
        <p:spPr>
          <a:xfrm>
            <a:off x="5410200" y="1581150"/>
            <a:ext cx="3162300" cy="3086100"/>
          </a:xfrm>
        </p:spPr>
      </p:pic>
    </p:spTree>
    <p:extLst>
      <p:ext uri="{BB962C8B-B14F-4D97-AF65-F5344CB8AC3E}">
        <p14:creationId xmlns:p14="http://schemas.microsoft.com/office/powerpoint/2010/main" val="3730968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06" y="3872892"/>
            <a:ext cx="6191157" cy="625289"/>
          </a:xfrm>
        </p:spPr>
        <p:txBody>
          <a:bodyPr/>
          <a:lstStyle/>
          <a:p>
            <a:r>
              <a:rPr lang="en-US" dirty="0" smtClean="0">
                <a:solidFill>
                  <a:srgbClr val="E97DFD"/>
                </a:solidFill>
              </a:rPr>
              <a:t>Why Premiere?</a:t>
            </a:r>
            <a:endParaRPr lang="en-US" dirty="0">
              <a:solidFill>
                <a:srgbClr val="E97DFD"/>
              </a:solidFill>
            </a:endParaRPr>
          </a:p>
        </p:txBody>
      </p:sp>
      <p:pic>
        <p:nvPicPr>
          <p:cNvPr id="5" name="Picture Placeholder 4" descr="Screen Shot 2015-07-16 at 3.21.51 PM.pn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746" r="-978" b="5968"/>
          <a:stretch/>
        </p:blipFill>
        <p:spPr>
          <a:xfrm>
            <a:off x="228600" y="124515"/>
            <a:ext cx="5892800" cy="3971235"/>
          </a:xfrm>
        </p:spPr>
      </p:pic>
      <p:sp>
        <p:nvSpPr>
          <p:cNvPr id="4" name="Text Placeholder 3"/>
          <p:cNvSpPr>
            <a:spLocks noGrp="1"/>
          </p:cNvSpPr>
          <p:nvPr>
            <p:ph type="body" sz="half" idx="2"/>
          </p:nvPr>
        </p:nvSpPr>
        <p:spPr>
          <a:xfrm>
            <a:off x="506506" y="4498181"/>
            <a:ext cx="6191157" cy="664369"/>
          </a:xfrm>
        </p:spPr>
        <p:txBody>
          <a:bodyPr/>
          <a:lstStyle/>
          <a:p>
            <a:r>
              <a:rPr lang="en-US" dirty="0" smtClean="0"/>
              <a:t>Simple editing program with lots of features.</a:t>
            </a:r>
          </a:p>
          <a:p>
            <a:r>
              <a:rPr lang="en-US" dirty="0" smtClean="0"/>
              <a:t>Easily integrate </a:t>
            </a:r>
            <a:r>
              <a:rPr lang="en-US" dirty="0" err="1" smtClean="0"/>
              <a:t>AfterEffects</a:t>
            </a:r>
            <a:r>
              <a:rPr lang="en-US" dirty="0" smtClean="0"/>
              <a:t> graphics</a:t>
            </a:r>
          </a:p>
        </p:txBody>
      </p:sp>
    </p:spTree>
    <p:extLst>
      <p:ext uri="{BB962C8B-B14F-4D97-AF65-F5344CB8AC3E}">
        <p14:creationId xmlns:p14="http://schemas.microsoft.com/office/powerpoint/2010/main" val="671943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97DFD"/>
                </a:solidFill>
              </a:rPr>
              <a:t>Premiere has…</a:t>
            </a:r>
            <a:endParaRPr lang="en-US" dirty="0">
              <a:solidFill>
                <a:srgbClr val="E97DFD"/>
              </a:solidFill>
            </a:endParaRPr>
          </a:p>
        </p:txBody>
      </p:sp>
      <p:pic>
        <p:nvPicPr>
          <p:cNvPr id="5" name="Content Placeholder 4" descr="Screen Shot 2015-07-16 at 3.24.01 P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2015" b="-2590"/>
          <a:stretch/>
        </p:blipFill>
        <p:spPr>
          <a:xfrm>
            <a:off x="304800" y="1657350"/>
            <a:ext cx="4572000" cy="2698750"/>
          </a:xfrm>
        </p:spPr>
      </p:pic>
      <p:sp>
        <p:nvSpPr>
          <p:cNvPr id="4" name="Content Placeholder 3"/>
          <p:cNvSpPr>
            <a:spLocks noGrp="1"/>
          </p:cNvSpPr>
          <p:nvPr>
            <p:ph sz="half" idx="2"/>
          </p:nvPr>
        </p:nvSpPr>
        <p:spPr>
          <a:xfrm>
            <a:off x="5181600" y="1352550"/>
            <a:ext cx="3657600" cy="3333750"/>
          </a:xfrm>
        </p:spPr>
        <p:txBody>
          <a:bodyPr>
            <a:normAutofit fontScale="92500" lnSpcReduction="20000"/>
          </a:bodyPr>
          <a:lstStyle/>
          <a:p>
            <a:r>
              <a:rPr lang="en-US" dirty="0" smtClean="0"/>
              <a:t>Timeline (left) with multiple tracks, to allow tight editing</a:t>
            </a:r>
          </a:p>
          <a:p>
            <a:r>
              <a:rPr lang="en-US" dirty="0" smtClean="0"/>
              <a:t>Storage bins for media, imported easily</a:t>
            </a:r>
          </a:p>
          <a:p>
            <a:r>
              <a:rPr lang="en-US" dirty="0" smtClean="0"/>
              <a:t>A preview window for easy access</a:t>
            </a:r>
          </a:p>
          <a:p>
            <a:r>
              <a:rPr lang="en-US" dirty="0" smtClean="0"/>
              <a:t>Built-in effects and transitions for both audio and video</a:t>
            </a:r>
          </a:p>
          <a:p>
            <a:r>
              <a:rPr lang="en-US" dirty="0" smtClean="0"/>
              <a:t>Fluid workspace based on preferences of the editor</a:t>
            </a:r>
            <a:endParaRPr lang="en-US" dirty="0"/>
          </a:p>
        </p:txBody>
      </p:sp>
    </p:spTree>
    <p:extLst>
      <p:ext uri="{BB962C8B-B14F-4D97-AF65-F5344CB8AC3E}">
        <p14:creationId xmlns:p14="http://schemas.microsoft.com/office/powerpoint/2010/main" val="289593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D7E21"/>
                </a:solidFill>
              </a:rPr>
              <a:t>Adobe Illustrator CC 2015</a:t>
            </a:r>
            <a:endParaRPr lang="en-US" dirty="0">
              <a:solidFill>
                <a:srgbClr val="FD7E21"/>
              </a:solidFill>
            </a:endParaRPr>
          </a:p>
        </p:txBody>
      </p:sp>
      <p:sp>
        <p:nvSpPr>
          <p:cNvPr id="3" name="Content Placeholder 2"/>
          <p:cNvSpPr>
            <a:spLocks noGrp="1"/>
          </p:cNvSpPr>
          <p:nvPr>
            <p:ph sz="half" idx="1"/>
          </p:nvPr>
        </p:nvSpPr>
        <p:spPr>
          <a:xfrm>
            <a:off x="498518" y="1489472"/>
            <a:ext cx="4378282" cy="3105150"/>
          </a:xfrm>
        </p:spPr>
        <p:txBody>
          <a:bodyPr/>
          <a:lstStyle/>
          <a:p>
            <a:r>
              <a:rPr lang="en-US" dirty="0" smtClean="0"/>
              <a:t>Logo and illustration software</a:t>
            </a:r>
          </a:p>
          <a:p>
            <a:r>
              <a:rPr lang="en-US" dirty="0" err="1" smtClean="0"/>
              <a:t>Artboards</a:t>
            </a:r>
            <a:r>
              <a:rPr lang="en-US" dirty="0" smtClean="0"/>
              <a:t> allow you to make flyers, certificates, etc.</a:t>
            </a:r>
          </a:p>
          <a:p>
            <a:r>
              <a:rPr lang="en-US" dirty="0" smtClean="0"/>
              <a:t>What’s new in CC 2015?</a:t>
            </a:r>
          </a:p>
          <a:p>
            <a:pPr lvl="1"/>
            <a:r>
              <a:rPr lang="en-US" dirty="0" smtClean="0"/>
              <a:t>Updated </a:t>
            </a:r>
            <a:r>
              <a:rPr lang="en-US" dirty="0" err="1" smtClean="0"/>
              <a:t>Shapebuilder</a:t>
            </a:r>
            <a:r>
              <a:rPr lang="en-US" dirty="0" smtClean="0"/>
              <a:t> tool</a:t>
            </a:r>
          </a:p>
          <a:p>
            <a:pPr lvl="1"/>
            <a:r>
              <a:rPr lang="en-US" dirty="0" smtClean="0"/>
              <a:t>Integrated with Adobe Comp CC</a:t>
            </a:r>
          </a:p>
          <a:p>
            <a:pPr lvl="1"/>
            <a:r>
              <a:rPr lang="en-US" dirty="0" smtClean="0"/>
              <a:t>Enhanced auto-save feature</a:t>
            </a:r>
          </a:p>
        </p:txBody>
      </p:sp>
      <p:pic>
        <p:nvPicPr>
          <p:cNvPr id="5" name="Content Placeholder 4" descr="AdobeIllustratorCC2015DE.png"/>
          <p:cNvPicPr>
            <a:picLocks noGrp="1" noChangeAspect="1"/>
          </p:cNvPicPr>
          <p:nvPr>
            <p:ph sz="half" idx="2"/>
          </p:nvPr>
        </p:nvPicPr>
        <p:blipFill>
          <a:blip r:embed="rId2">
            <a:extLst>
              <a:ext uri="{28A0092B-C50C-407E-A947-70E740481C1C}">
                <a14:useLocalDpi xmlns:a14="http://schemas.microsoft.com/office/drawing/2010/main" val="0"/>
              </a:ext>
            </a:extLst>
          </a:blip>
          <a:srcRect l="-8896" r="-8896"/>
          <a:stretch>
            <a:fillRect/>
          </a:stretch>
        </p:blipFill>
        <p:spPr>
          <a:xfrm>
            <a:off x="5334000" y="1581150"/>
            <a:ext cx="3657600" cy="3105150"/>
          </a:xfrm>
        </p:spPr>
      </p:pic>
    </p:spTree>
    <p:extLst>
      <p:ext uri="{BB962C8B-B14F-4D97-AF65-F5344CB8AC3E}">
        <p14:creationId xmlns:p14="http://schemas.microsoft.com/office/powerpoint/2010/main" val="2463154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06" y="3622861"/>
            <a:ext cx="6191157" cy="625289"/>
          </a:xfrm>
        </p:spPr>
        <p:txBody>
          <a:bodyPr/>
          <a:lstStyle/>
          <a:p>
            <a:r>
              <a:rPr lang="en-US" dirty="0" smtClean="0">
                <a:solidFill>
                  <a:srgbClr val="FD7E21"/>
                </a:solidFill>
              </a:rPr>
              <a:t>Why Illustrator?</a:t>
            </a:r>
            <a:endParaRPr lang="en-US" dirty="0">
              <a:solidFill>
                <a:srgbClr val="FD7E21"/>
              </a:solidFill>
            </a:endParaRPr>
          </a:p>
        </p:txBody>
      </p:sp>
      <p:pic>
        <p:nvPicPr>
          <p:cNvPr id="5" name="Picture Placeholder 4" descr="Screen Shot 2015-07-16 at 3.42.46 PM.pn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638" r="-935"/>
          <a:stretch/>
        </p:blipFill>
        <p:spPr>
          <a:xfrm>
            <a:off x="990600" y="57150"/>
            <a:ext cx="5168899" cy="3748892"/>
          </a:xfrm>
        </p:spPr>
      </p:pic>
      <p:sp>
        <p:nvSpPr>
          <p:cNvPr id="4" name="Text Placeholder 3"/>
          <p:cNvSpPr>
            <a:spLocks noGrp="1"/>
          </p:cNvSpPr>
          <p:nvPr>
            <p:ph type="body" sz="half" idx="2"/>
          </p:nvPr>
        </p:nvSpPr>
        <p:spPr>
          <a:xfrm>
            <a:off x="506506" y="4248150"/>
            <a:ext cx="6191157" cy="838200"/>
          </a:xfrm>
        </p:spPr>
        <p:txBody>
          <a:bodyPr>
            <a:normAutofit/>
          </a:bodyPr>
          <a:lstStyle/>
          <a:p>
            <a:r>
              <a:rPr lang="en-US" dirty="0" smtClean="0"/>
              <a:t>Create logos and more</a:t>
            </a:r>
          </a:p>
          <a:p>
            <a:r>
              <a:rPr lang="en-US" dirty="0" err="1" smtClean="0"/>
              <a:t>LiveTrace</a:t>
            </a:r>
            <a:r>
              <a:rPr lang="en-US" dirty="0" smtClean="0"/>
              <a:t> tool for sketches and other artwork</a:t>
            </a:r>
          </a:p>
          <a:p>
            <a:r>
              <a:rPr lang="en-US" dirty="0" smtClean="0"/>
              <a:t>Create vector images easily</a:t>
            </a:r>
            <a:endParaRPr lang="en-US" dirty="0"/>
          </a:p>
        </p:txBody>
      </p:sp>
    </p:spTree>
    <p:extLst>
      <p:ext uri="{BB962C8B-B14F-4D97-AF65-F5344CB8AC3E}">
        <p14:creationId xmlns:p14="http://schemas.microsoft.com/office/powerpoint/2010/main" val="3620634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D7E21"/>
                </a:solidFill>
              </a:rPr>
              <a:t>In addition to layers…</a:t>
            </a:r>
            <a:endParaRPr lang="en-US" dirty="0">
              <a:solidFill>
                <a:srgbClr val="FD7E21"/>
              </a:solidFill>
            </a:endParaRPr>
          </a:p>
        </p:txBody>
      </p:sp>
      <p:sp>
        <p:nvSpPr>
          <p:cNvPr id="3" name="Content Placeholder 2"/>
          <p:cNvSpPr>
            <a:spLocks noGrp="1"/>
          </p:cNvSpPr>
          <p:nvPr>
            <p:ph sz="half" idx="1"/>
          </p:nvPr>
        </p:nvSpPr>
        <p:spPr/>
        <p:txBody>
          <a:bodyPr/>
          <a:lstStyle/>
          <a:p>
            <a:r>
              <a:rPr lang="en-US" dirty="0" smtClean="0"/>
              <a:t>Not only does Illustrator do layers, it does </a:t>
            </a:r>
            <a:r>
              <a:rPr lang="en-US" dirty="0" err="1" smtClean="0"/>
              <a:t>Artboards</a:t>
            </a:r>
            <a:r>
              <a:rPr lang="en-US" dirty="0" smtClean="0"/>
              <a:t>!</a:t>
            </a:r>
          </a:p>
          <a:p>
            <a:r>
              <a:rPr lang="en-US" dirty="0" smtClean="0"/>
              <a:t>Color swatches, effects, lines and more are easily available</a:t>
            </a:r>
          </a:p>
          <a:p>
            <a:r>
              <a:rPr lang="en-US" dirty="0" smtClean="0"/>
              <a:t>Of course, adobe toolbar is over on the left too</a:t>
            </a:r>
          </a:p>
          <a:p>
            <a:r>
              <a:rPr lang="en-US" dirty="0" smtClean="0"/>
              <a:t>Includes Perspective Grid tool, and many more</a:t>
            </a:r>
            <a:endParaRPr lang="en-US" dirty="0"/>
          </a:p>
        </p:txBody>
      </p:sp>
      <p:pic>
        <p:nvPicPr>
          <p:cNvPr id="5" name="Content Placeholder 4" descr="Screen Shot 2015-07-16 at 3.44.45 P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6945" r="-3738"/>
          <a:stretch/>
        </p:blipFill>
        <p:spPr>
          <a:xfrm>
            <a:off x="6553200" y="1504950"/>
            <a:ext cx="1752600" cy="3105150"/>
          </a:xfrm>
        </p:spPr>
      </p:pic>
      <p:pic>
        <p:nvPicPr>
          <p:cNvPr id="6" name="Picture 5" descr="Screen Shot 2015-07-16 at 3.47.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285750"/>
            <a:ext cx="659011" cy="4686300"/>
          </a:xfrm>
          <a:prstGeom prst="rect">
            <a:avLst/>
          </a:prstGeom>
        </p:spPr>
      </p:pic>
    </p:spTree>
    <p:extLst>
      <p:ext uri="{BB962C8B-B14F-4D97-AF65-F5344CB8AC3E}">
        <p14:creationId xmlns:p14="http://schemas.microsoft.com/office/powerpoint/2010/main" val="2352010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But I want to know MORE!</a:t>
            </a:r>
            <a:endParaRPr lang="en-US" i="1" dirty="0"/>
          </a:p>
        </p:txBody>
      </p:sp>
      <p:sp>
        <p:nvSpPr>
          <p:cNvPr id="3" name="Content Placeholder 2"/>
          <p:cNvSpPr>
            <a:spLocks noGrp="1"/>
          </p:cNvSpPr>
          <p:nvPr>
            <p:ph idx="1"/>
          </p:nvPr>
        </p:nvSpPr>
        <p:spPr/>
        <p:txBody>
          <a:bodyPr/>
          <a:lstStyle/>
          <a:p>
            <a:r>
              <a:rPr lang="en-US" dirty="0" smtClean="0"/>
              <a:t>Never fear! This is just a crash course in the basics of a few programs, and is by no means exhaustive.</a:t>
            </a:r>
          </a:p>
          <a:p>
            <a:r>
              <a:rPr lang="en-US" dirty="0" smtClean="0"/>
              <a:t>We can show you how to do specific things in the last half-hour of this workshop.</a:t>
            </a:r>
          </a:p>
          <a:p>
            <a:r>
              <a:rPr lang="en-US" i="1" dirty="0" smtClean="0"/>
              <a:t>But you won’t always be around to show me these things!!</a:t>
            </a:r>
          </a:p>
          <a:p>
            <a:r>
              <a:rPr lang="en-US" dirty="0" smtClean="0"/>
              <a:t>We know, and that’s why we created…</a:t>
            </a:r>
          </a:p>
          <a:p>
            <a:pPr marL="0" indent="0">
              <a:buNone/>
            </a:pPr>
            <a:endParaRPr lang="en-US" dirty="0"/>
          </a:p>
        </p:txBody>
      </p:sp>
    </p:spTree>
    <p:extLst>
      <p:ext uri="{BB962C8B-B14F-4D97-AF65-F5344CB8AC3E}">
        <p14:creationId xmlns:p14="http://schemas.microsoft.com/office/powerpoint/2010/main" val="956041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Get Adobe Creative Suite</a:t>
            </a:r>
          </a:p>
        </p:txBody>
      </p:sp>
      <p:sp>
        <p:nvSpPr>
          <p:cNvPr id="3" name="Content Placeholder 2"/>
          <p:cNvSpPr>
            <a:spLocks noGrp="1"/>
          </p:cNvSpPr>
          <p:nvPr>
            <p:ph idx="1"/>
          </p:nvPr>
        </p:nvSpPr>
        <p:spPr/>
        <p:txBody>
          <a:bodyPr>
            <a:normAutofit fontScale="92500" lnSpcReduction="10000"/>
          </a:bodyPr>
          <a:lstStyle/>
          <a:p>
            <a:r>
              <a:rPr lang="en-US" dirty="0"/>
              <a:t>30-Day Free Trial</a:t>
            </a:r>
          </a:p>
          <a:p>
            <a:r>
              <a:rPr lang="en-US" dirty="0"/>
              <a:t>Student and Teacher discounts</a:t>
            </a:r>
          </a:p>
          <a:p>
            <a:r>
              <a:rPr lang="en-US" dirty="0"/>
              <a:t>Creative Cloud Subscription (</a:t>
            </a:r>
            <a:r>
              <a:rPr lang="en-US" dirty="0" smtClean="0"/>
              <a:t>$49.99</a:t>
            </a:r>
            <a:r>
              <a:rPr lang="en-US" dirty="0"/>
              <a:t>/</a:t>
            </a:r>
            <a:r>
              <a:rPr lang="en-US" dirty="0" err="1"/>
              <a:t>mo</a:t>
            </a:r>
            <a:r>
              <a:rPr lang="en-US" dirty="0" smtClean="0"/>
              <a:t>)</a:t>
            </a:r>
          </a:p>
          <a:p>
            <a:pPr lvl="1"/>
            <a:r>
              <a:rPr lang="en-US" dirty="0" smtClean="0"/>
              <a:t>Latest Photoshop, Illustrator, and More, plus Cloud Features</a:t>
            </a:r>
            <a:endParaRPr lang="en-US" dirty="0"/>
          </a:p>
          <a:p>
            <a:r>
              <a:rPr lang="en-US" dirty="0"/>
              <a:t>Creative Cloud Photography Subscription ($9.99/</a:t>
            </a:r>
            <a:r>
              <a:rPr lang="en-US" dirty="0" err="1"/>
              <a:t>mo</a:t>
            </a:r>
            <a:r>
              <a:rPr lang="en-US" dirty="0" smtClean="0"/>
              <a:t>)</a:t>
            </a:r>
          </a:p>
          <a:p>
            <a:pPr lvl="1"/>
            <a:r>
              <a:rPr lang="en-US" dirty="0" smtClean="0"/>
              <a:t>Just Photoshop and </a:t>
            </a:r>
            <a:r>
              <a:rPr lang="en-US" dirty="0" err="1" smtClean="0"/>
              <a:t>Lightroom</a:t>
            </a:r>
            <a:r>
              <a:rPr lang="en-US" dirty="0" smtClean="0"/>
              <a:t>, plus </a:t>
            </a:r>
            <a:r>
              <a:rPr lang="en-US" dirty="0" err="1" smtClean="0"/>
              <a:t>Lightroom</a:t>
            </a:r>
            <a:r>
              <a:rPr lang="en-US" dirty="0" smtClean="0"/>
              <a:t> mobile and web</a:t>
            </a:r>
          </a:p>
          <a:p>
            <a:r>
              <a:rPr lang="en-US" dirty="0" smtClean="0"/>
              <a:t>Always look for coupons and first-year deals!!</a:t>
            </a:r>
            <a:endParaRPr lang="en-US" dirty="0"/>
          </a:p>
          <a:p>
            <a:endParaRPr lang="en-US" dirty="0"/>
          </a:p>
        </p:txBody>
      </p:sp>
    </p:spTree>
    <p:extLst>
      <p:ext uri="{BB962C8B-B14F-4D97-AF65-F5344CB8AC3E}">
        <p14:creationId xmlns:p14="http://schemas.microsoft.com/office/powerpoint/2010/main" val="1412188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1550"/>
            <a:ext cx="4016633" cy="871538"/>
          </a:xfrm>
        </p:spPr>
        <p:txBody>
          <a:bodyPr/>
          <a:lstStyle/>
          <a:p>
            <a:r>
              <a:rPr lang="en-US" dirty="0" smtClean="0"/>
              <a:t>A Resources Slide!!</a:t>
            </a:r>
            <a:endParaRPr lang="en-US" dirty="0"/>
          </a:p>
        </p:txBody>
      </p:sp>
      <p:sp>
        <p:nvSpPr>
          <p:cNvPr id="3" name="Text Placeholder 2"/>
          <p:cNvSpPr>
            <a:spLocks noGrp="1"/>
          </p:cNvSpPr>
          <p:nvPr>
            <p:ph type="body" sz="half" idx="2"/>
          </p:nvPr>
        </p:nvSpPr>
        <p:spPr>
          <a:xfrm>
            <a:off x="381000" y="2038350"/>
            <a:ext cx="4015304" cy="2743200"/>
          </a:xfrm>
        </p:spPr>
        <p:txBody>
          <a:bodyPr>
            <a:normAutofit lnSpcReduction="10000"/>
          </a:bodyPr>
          <a:lstStyle/>
          <a:p>
            <a:r>
              <a:rPr lang="en-US" dirty="0" smtClean="0"/>
              <a:t>This slide has all different sorts of information you might need, including where to find Tutorials and other things!</a:t>
            </a:r>
          </a:p>
          <a:p>
            <a:endParaRPr lang="en-US" dirty="0"/>
          </a:p>
          <a:p>
            <a:r>
              <a:rPr lang="en-US" dirty="0" smtClean="0"/>
              <a:t>If you want to know how to find specific things, these are helpful resources. </a:t>
            </a:r>
            <a:endParaRPr lang="en-US" dirty="0"/>
          </a:p>
          <a:p>
            <a:endParaRPr lang="en-US" dirty="0" smtClean="0"/>
          </a:p>
          <a:p>
            <a:r>
              <a:rPr lang="en-US" dirty="0" smtClean="0"/>
              <a:t>The best way to learn is to just play around with these programs! Adobe Programs aren’t dummy-proof, but they are pretty intuitive. Adobe also has help forums with tutorials in them.</a:t>
            </a:r>
          </a:p>
        </p:txBody>
      </p:sp>
      <p:sp>
        <p:nvSpPr>
          <p:cNvPr id="7" name="TextBox 6"/>
          <p:cNvSpPr txBox="1"/>
          <p:nvPr/>
        </p:nvSpPr>
        <p:spPr>
          <a:xfrm>
            <a:off x="4572000" y="209550"/>
            <a:ext cx="2362200" cy="1754327"/>
          </a:xfrm>
          <a:prstGeom prst="rect">
            <a:avLst/>
          </a:prstGeom>
          <a:noFill/>
        </p:spPr>
        <p:txBody>
          <a:bodyPr wrap="square" rtlCol="0">
            <a:spAutoFit/>
          </a:bodyPr>
          <a:lstStyle/>
          <a:p>
            <a:r>
              <a:rPr lang="en-US" dirty="0" smtClean="0">
                <a:hlinkClick r:id="rId2"/>
              </a:rPr>
              <a:t>Lynda.com</a:t>
            </a:r>
            <a:r>
              <a:rPr lang="en-US" dirty="0" smtClean="0"/>
              <a:t> has Tutorials:</a:t>
            </a:r>
          </a:p>
          <a:p>
            <a:r>
              <a:rPr lang="en-US" dirty="0" smtClean="0"/>
              <a:t>Some are free, others come with a paid subscription</a:t>
            </a:r>
          </a:p>
          <a:p>
            <a:endParaRPr lang="en-US" dirty="0"/>
          </a:p>
        </p:txBody>
      </p:sp>
      <p:sp>
        <p:nvSpPr>
          <p:cNvPr id="8" name="TextBox 7"/>
          <p:cNvSpPr txBox="1"/>
          <p:nvPr/>
        </p:nvSpPr>
        <p:spPr>
          <a:xfrm>
            <a:off x="4648200" y="1885950"/>
            <a:ext cx="4267200" cy="1200329"/>
          </a:xfrm>
          <a:prstGeom prst="rect">
            <a:avLst/>
          </a:prstGeom>
          <a:noFill/>
        </p:spPr>
        <p:txBody>
          <a:bodyPr wrap="square" rtlCol="0">
            <a:spAutoFit/>
          </a:bodyPr>
          <a:lstStyle/>
          <a:p>
            <a:r>
              <a:rPr lang="en-US" dirty="0" smtClean="0">
                <a:hlinkClick r:id="rId3"/>
              </a:rPr>
              <a:t>Creative Cow </a:t>
            </a:r>
            <a:r>
              <a:rPr lang="en-US" dirty="0" smtClean="0"/>
              <a:t>is another one of our favorites! They have tutorials for all different programs, not just Creative Suite programs!</a:t>
            </a:r>
            <a:endParaRPr lang="en-US" dirty="0"/>
          </a:p>
        </p:txBody>
      </p:sp>
      <p:sp>
        <p:nvSpPr>
          <p:cNvPr id="9" name="TextBox 8"/>
          <p:cNvSpPr txBox="1"/>
          <p:nvPr/>
        </p:nvSpPr>
        <p:spPr>
          <a:xfrm>
            <a:off x="6781800" y="3333750"/>
            <a:ext cx="2209800" cy="1477328"/>
          </a:xfrm>
          <a:prstGeom prst="rect">
            <a:avLst/>
          </a:prstGeom>
          <a:noFill/>
        </p:spPr>
        <p:txBody>
          <a:bodyPr wrap="square" rtlCol="0">
            <a:spAutoFit/>
          </a:bodyPr>
          <a:lstStyle/>
          <a:p>
            <a:r>
              <a:rPr lang="en-US" dirty="0" smtClean="0"/>
              <a:t>Of course, </a:t>
            </a:r>
            <a:r>
              <a:rPr lang="en-US" dirty="0" smtClean="0">
                <a:hlinkClick r:id="rId4"/>
              </a:rPr>
              <a:t>YouTube</a:t>
            </a:r>
            <a:r>
              <a:rPr lang="en-US" dirty="0" smtClean="0"/>
              <a:t> is always helpful, as well. Many people post video tutorials!</a:t>
            </a:r>
            <a:endParaRPr lang="en-US" dirty="0"/>
          </a:p>
        </p:txBody>
      </p:sp>
    </p:spTree>
    <p:extLst>
      <p:ext uri="{BB962C8B-B14F-4D97-AF65-F5344CB8AC3E}">
        <p14:creationId xmlns:p14="http://schemas.microsoft.com/office/powerpoint/2010/main" val="3711218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Programs</a:t>
            </a:r>
            <a:endParaRPr lang="en-US" dirty="0"/>
          </a:p>
        </p:txBody>
      </p:sp>
      <p:sp>
        <p:nvSpPr>
          <p:cNvPr id="3" name="Subtitle 2"/>
          <p:cNvSpPr>
            <a:spLocks noGrp="1"/>
          </p:cNvSpPr>
          <p:nvPr>
            <p:ph type="subTitle" idx="1"/>
          </p:nvPr>
        </p:nvSpPr>
        <p:spPr/>
        <p:txBody>
          <a:bodyPr/>
          <a:lstStyle/>
          <a:p>
            <a:r>
              <a:rPr lang="en-US" dirty="0" smtClean="0"/>
              <a:t>These Adobe Programs are used for a variety of different tasks.</a:t>
            </a:r>
            <a:endParaRPr lang="en-US" dirty="0"/>
          </a:p>
        </p:txBody>
      </p:sp>
      <p:pic>
        <p:nvPicPr>
          <p:cNvPr id="7" name="Picture Placeholder 6" descr="color_cs6 programs.jpg"/>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2520" r="2520"/>
          <a:stretch>
            <a:fillRect/>
          </a:stretch>
        </p:blipFill>
        <p:spPr>
          <a:xfrm>
            <a:off x="457200" y="285750"/>
            <a:ext cx="3895426" cy="2895600"/>
          </a:xfrm>
        </p:spPr>
      </p:pic>
    </p:spTree>
    <p:extLst>
      <p:ext uri="{BB962C8B-B14F-4D97-AF65-F5344CB8AC3E}">
        <p14:creationId xmlns:p14="http://schemas.microsoft.com/office/powerpoint/2010/main" val="3231159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these programs do?</a:t>
            </a:r>
            <a:endParaRPr lang="en-US" dirty="0"/>
          </a:p>
        </p:txBody>
      </p:sp>
      <p:sp>
        <p:nvSpPr>
          <p:cNvPr id="3" name="Content Placeholder 2"/>
          <p:cNvSpPr>
            <a:spLocks noGrp="1"/>
          </p:cNvSpPr>
          <p:nvPr>
            <p:ph sz="half" idx="1"/>
          </p:nvPr>
        </p:nvSpPr>
        <p:spPr>
          <a:xfrm>
            <a:off x="304800" y="1352550"/>
            <a:ext cx="4038600" cy="3505200"/>
          </a:xfrm>
        </p:spPr>
        <p:txBody>
          <a:bodyPr>
            <a:normAutofit fontScale="70000" lnSpcReduction="20000"/>
          </a:bodyPr>
          <a:lstStyle/>
          <a:p>
            <a:r>
              <a:rPr lang="en-US" sz="1900" dirty="0"/>
              <a:t>Photoshop: </a:t>
            </a:r>
            <a:r>
              <a:rPr lang="en-US" sz="1900" dirty="0" smtClean="0"/>
              <a:t>Photo </a:t>
            </a:r>
            <a:r>
              <a:rPr lang="en-US" sz="1900" dirty="0"/>
              <a:t>manipulation</a:t>
            </a:r>
          </a:p>
          <a:p>
            <a:r>
              <a:rPr lang="en-US" sz="1900" dirty="0"/>
              <a:t>Encore: DVD authoring program </a:t>
            </a:r>
          </a:p>
          <a:p>
            <a:r>
              <a:rPr lang="en-US" sz="1900" dirty="0"/>
              <a:t>After Effects: motion graphics</a:t>
            </a:r>
          </a:p>
          <a:p>
            <a:r>
              <a:rPr lang="en-US" sz="1900" dirty="0"/>
              <a:t>Premiere: Video editing</a:t>
            </a:r>
          </a:p>
          <a:p>
            <a:r>
              <a:rPr lang="en-US" sz="1900" dirty="0"/>
              <a:t>InDesign: Page formatting and layouts</a:t>
            </a:r>
          </a:p>
          <a:p>
            <a:r>
              <a:rPr lang="en-US" sz="1900" dirty="0"/>
              <a:t>Flash: Flash animation software</a:t>
            </a:r>
          </a:p>
          <a:p>
            <a:r>
              <a:rPr lang="en-US" sz="1900" dirty="0"/>
              <a:t>Flash builder: Can build games and </a:t>
            </a:r>
            <a:r>
              <a:rPr lang="en-US" sz="1900" dirty="0" smtClean="0"/>
              <a:t>other </a:t>
            </a:r>
            <a:r>
              <a:rPr lang="en-US" sz="1900" dirty="0"/>
              <a:t>flash </a:t>
            </a:r>
            <a:r>
              <a:rPr lang="en-US" sz="1900" dirty="0" smtClean="0"/>
              <a:t>programs</a:t>
            </a:r>
          </a:p>
          <a:p>
            <a:r>
              <a:rPr lang="en-US" sz="1900" dirty="0"/>
              <a:t>Illustrator: </a:t>
            </a:r>
            <a:r>
              <a:rPr lang="en-US" sz="1900" dirty="0" smtClean="0"/>
              <a:t>Best </a:t>
            </a:r>
            <a:r>
              <a:rPr lang="en-US" sz="1900" dirty="0"/>
              <a:t>for graphic </a:t>
            </a:r>
            <a:r>
              <a:rPr lang="en-US" sz="1900" dirty="0" smtClean="0"/>
              <a:t>design </a:t>
            </a:r>
            <a:r>
              <a:rPr lang="en-US" sz="1900" dirty="0"/>
              <a:t>one-</a:t>
            </a:r>
            <a:r>
              <a:rPr lang="en-US" sz="1900" dirty="0" smtClean="0"/>
              <a:t>page layouts </a:t>
            </a:r>
            <a:endParaRPr lang="en-US" sz="1900" dirty="0"/>
          </a:p>
          <a:p>
            <a:endParaRPr lang="en-US" dirty="0"/>
          </a:p>
          <a:p>
            <a:endParaRPr lang="en-US" dirty="0"/>
          </a:p>
        </p:txBody>
      </p:sp>
      <p:sp>
        <p:nvSpPr>
          <p:cNvPr id="4" name="Content Placeholder 3"/>
          <p:cNvSpPr>
            <a:spLocks noGrp="1"/>
          </p:cNvSpPr>
          <p:nvPr>
            <p:ph sz="half" idx="2"/>
          </p:nvPr>
        </p:nvSpPr>
        <p:spPr>
          <a:xfrm>
            <a:off x="4399878" y="1489472"/>
            <a:ext cx="4210722" cy="3368278"/>
          </a:xfrm>
        </p:spPr>
        <p:txBody>
          <a:bodyPr>
            <a:normAutofit/>
          </a:bodyPr>
          <a:lstStyle/>
          <a:p>
            <a:r>
              <a:rPr lang="en-US" sz="1300" dirty="0" smtClean="0"/>
              <a:t>Bridge</a:t>
            </a:r>
            <a:r>
              <a:rPr lang="en-US" sz="1300" dirty="0"/>
              <a:t>: </a:t>
            </a:r>
            <a:r>
              <a:rPr lang="en-US" sz="1300" dirty="0" smtClean="0"/>
              <a:t>Can store and view media in Bridge</a:t>
            </a:r>
          </a:p>
          <a:p>
            <a:r>
              <a:rPr lang="en-US" sz="1300" dirty="0" smtClean="0"/>
              <a:t>Fireworks: Bitmap </a:t>
            </a:r>
            <a:r>
              <a:rPr lang="en-US" sz="1300" dirty="0"/>
              <a:t>and vector graphics software</a:t>
            </a:r>
          </a:p>
          <a:p>
            <a:r>
              <a:rPr lang="en-US" sz="1300" dirty="0"/>
              <a:t>Dreamweaver: Web development tool</a:t>
            </a:r>
          </a:p>
          <a:p>
            <a:r>
              <a:rPr lang="en-US" sz="1300" dirty="0"/>
              <a:t>Audition: Sound design</a:t>
            </a:r>
          </a:p>
          <a:p>
            <a:r>
              <a:rPr lang="en-US" sz="1300" dirty="0" err="1"/>
              <a:t>SpeedGrade</a:t>
            </a:r>
            <a:r>
              <a:rPr lang="en-US" sz="1300" dirty="0"/>
              <a:t>: </a:t>
            </a:r>
            <a:r>
              <a:rPr lang="en-US" sz="1300" dirty="0" smtClean="0"/>
              <a:t>Color </a:t>
            </a:r>
            <a:r>
              <a:rPr lang="en-US" sz="1300" dirty="0"/>
              <a:t>correction software</a:t>
            </a:r>
          </a:p>
          <a:p>
            <a:r>
              <a:rPr lang="en-US" sz="1300" dirty="0"/>
              <a:t>Prelude: </a:t>
            </a:r>
            <a:r>
              <a:rPr lang="en-US" sz="1300" dirty="0" smtClean="0"/>
              <a:t>To </a:t>
            </a:r>
            <a:r>
              <a:rPr lang="en-US" sz="1300" dirty="0"/>
              <a:t>review, import, and export tapeless media</a:t>
            </a:r>
          </a:p>
          <a:p>
            <a:r>
              <a:rPr lang="en-US" sz="1300" dirty="0" err="1"/>
              <a:t>Lightroom</a:t>
            </a:r>
            <a:r>
              <a:rPr lang="en-US" sz="1300" dirty="0"/>
              <a:t>: Digital photography software</a:t>
            </a:r>
          </a:p>
          <a:p>
            <a:endParaRPr lang="en-US" dirty="0"/>
          </a:p>
        </p:txBody>
      </p:sp>
    </p:spTree>
    <p:extLst>
      <p:ext uri="{BB962C8B-B14F-4D97-AF65-F5344CB8AC3E}">
        <p14:creationId xmlns:p14="http://schemas.microsoft.com/office/powerpoint/2010/main" val="676657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just buy </a:t>
            </a:r>
            <a:r>
              <a:rPr lang="en-US" i="1" dirty="0" smtClean="0"/>
              <a:t>one</a:t>
            </a:r>
            <a:r>
              <a:rPr lang="en-US" dirty="0" smtClean="0"/>
              <a:t> program?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All of the Adobe Creative Suite programs work together</a:t>
            </a:r>
          </a:p>
          <a:p>
            <a:r>
              <a:rPr lang="en-US" dirty="0" smtClean="0"/>
              <a:t>Each program performs a specific task very well</a:t>
            </a:r>
          </a:p>
          <a:p>
            <a:r>
              <a:rPr lang="en-US" dirty="0" smtClean="0"/>
              <a:t>But combining them is easy, as most files are multi-platform compatible</a:t>
            </a:r>
          </a:p>
          <a:p>
            <a:r>
              <a:rPr lang="en-US" dirty="0" smtClean="0"/>
              <a:t>You might want to edit a picture in Photoshop, and then put it into your newsletter that you’re working on in InDesign.</a:t>
            </a:r>
          </a:p>
          <a:p>
            <a:r>
              <a:rPr lang="en-US" dirty="0" smtClean="0"/>
              <a:t>The entire Creative Suite is designed for media output as a whole, not as just one or two programs.</a:t>
            </a:r>
            <a:endParaRPr lang="en-US" dirty="0"/>
          </a:p>
        </p:txBody>
      </p:sp>
    </p:spTree>
    <p:extLst>
      <p:ext uri="{BB962C8B-B14F-4D97-AF65-F5344CB8AC3E}">
        <p14:creationId xmlns:p14="http://schemas.microsoft.com/office/powerpoint/2010/main" val="4037187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BCBF9"/>
                </a:solidFill>
              </a:rPr>
              <a:t>Adobe Photoshop CC 2015</a:t>
            </a:r>
            <a:endParaRPr lang="en-US" dirty="0">
              <a:solidFill>
                <a:srgbClr val="2BCBF9"/>
              </a:solidFill>
            </a:endParaRPr>
          </a:p>
        </p:txBody>
      </p:sp>
      <p:sp>
        <p:nvSpPr>
          <p:cNvPr id="3" name="Content Placeholder 2"/>
          <p:cNvSpPr>
            <a:spLocks noGrp="1"/>
          </p:cNvSpPr>
          <p:nvPr>
            <p:ph sz="half" idx="1"/>
          </p:nvPr>
        </p:nvSpPr>
        <p:spPr>
          <a:xfrm>
            <a:off x="498518" y="1489472"/>
            <a:ext cx="4911682" cy="3105150"/>
          </a:xfrm>
        </p:spPr>
        <p:txBody>
          <a:bodyPr/>
          <a:lstStyle/>
          <a:p>
            <a:r>
              <a:rPr lang="en-US" dirty="0" smtClean="0"/>
              <a:t>Photo manipulation tool</a:t>
            </a:r>
          </a:p>
          <a:p>
            <a:r>
              <a:rPr lang="en-US" dirty="0" smtClean="0"/>
              <a:t>What’s New in CC 2015?</a:t>
            </a:r>
          </a:p>
          <a:p>
            <a:pPr lvl="1"/>
            <a:r>
              <a:rPr lang="en-US" sz="1600" dirty="0" err="1" smtClean="0"/>
              <a:t>Artboards</a:t>
            </a:r>
            <a:r>
              <a:rPr lang="en-US" sz="1600" dirty="0" smtClean="0"/>
              <a:t>, similar to Illustrator</a:t>
            </a:r>
          </a:p>
          <a:p>
            <a:pPr lvl="1"/>
            <a:r>
              <a:rPr lang="en-US" sz="1600" dirty="0" smtClean="0"/>
              <a:t>New Layer Styles</a:t>
            </a:r>
          </a:p>
          <a:p>
            <a:pPr lvl="1"/>
            <a:r>
              <a:rPr lang="en-US" sz="1600" dirty="0" err="1" smtClean="0"/>
              <a:t>iOS</a:t>
            </a:r>
            <a:r>
              <a:rPr lang="en-US" sz="1600" dirty="0" smtClean="0"/>
              <a:t> Preview support</a:t>
            </a:r>
          </a:p>
          <a:p>
            <a:pPr lvl="1"/>
            <a:r>
              <a:rPr lang="en-US" sz="1600" dirty="0" smtClean="0"/>
              <a:t>3D Printable content simplified</a:t>
            </a:r>
          </a:p>
          <a:p>
            <a:pPr lvl="1"/>
            <a:r>
              <a:rPr lang="en-US" sz="1600" dirty="0" smtClean="0"/>
              <a:t>Faster, easier image export</a:t>
            </a:r>
          </a:p>
          <a:p>
            <a:pPr lvl="1"/>
            <a:r>
              <a:rPr lang="en-US" sz="1600" dirty="0" smtClean="0"/>
              <a:t>Content-Aware Fill panoramas improved</a:t>
            </a:r>
          </a:p>
          <a:p>
            <a:pPr lvl="1"/>
            <a:endParaRPr lang="en-US" dirty="0"/>
          </a:p>
        </p:txBody>
      </p:sp>
      <p:pic>
        <p:nvPicPr>
          <p:cNvPr id="5" name="Content Placeholder 4" descr="Photoshop_CC_icon.png"/>
          <p:cNvPicPr>
            <a:picLocks noGrp="1" noChangeAspect="1"/>
          </p:cNvPicPr>
          <p:nvPr>
            <p:ph sz="half" idx="2"/>
          </p:nvPr>
        </p:nvPicPr>
        <p:blipFill>
          <a:blip r:embed="rId2">
            <a:extLst>
              <a:ext uri="{28A0092B-C50C-407E-A947-70E740481C1C}">
                <a14:useLocalDpi xmlns:a14="http://schemas.microsoft.com/office/drawing/2010/main" val="0"/>
              </a:ext>
            </a:extLst>
          </a:blip>
          <a:srcRect l="-8896" r="-8896"/>
          <a:stretch>
            <a:fillRect/>
          </a:stretch>
        </p:blipFill>
        <p:spPr>
          <a:xfrm>
            <a:off x="5334000" y="1504950"/>
            <a:ext cx="3657600" cy="3105150"/>
          </a:xfrm>
        </p:spPr>
      </p:pic>
    </p:spTree>
    <p:extLst>
      <p:ext uri="{BB962C8B-B14F-4D97-AF65-F5344CB8AC3E}">
        <p14:creationId xmlns:p14="http://schemas.microsoft.com/office/powerpoint/2010/main" val="3252328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06" y="3796692"/>
            <a:ext cx="6191157" cy="625289"/>
          </a:xfrm>
        </p:spPr>
        <p:txBody>
          <a:bodyPr/>
          <a:lstStyle/>
          <a:p>
            <a:r>
              <a:rPr lang="en-US" dirty="0" smtClean="0">
                <a:solidFill>
                  <a:srgbClr val="2BCBF9"/>
                </a:solidFill>
              </a:rPr>
              <a:t>Why Photoshop?</a:t>
            </a:r>
            <a:endParaRPr lang="en-US" dirty="0">
              <a:solidFill>
                <a:srgbClr val="2BCBF9"/>
              </a:solidFill>
            </a:endParaRPr>
          </a:p>
        </p:txBody>
      </p:sp>
      <p:pic>
        <p:nvPicPr>
          <p:cNvPr id="5" name="Picture Placeholder 4" descr="Screen Shot 2015-07-16 at 2.24.34 PM.png"/>
          <p:cNvPicPr>
            <a:picLocks noGrp="1" noChangeAspect="1"/>
          </p:cNvPicPr>
          <p:nvPr>
            <p:ph type="pic" idx="1"/>
          </p:nvPr>
        </p:nvPicPr>
        <p:blipFill>
          <a:blip r:embed="rId2">
            <a:extLst>
              <a:ext uri="{28A0092B-C50C-407E-A947-70E740481C1C}">
                <a14:useLocalDpi xmlns:a14="http://schemas.microsoft.com/office/drawing/2010/main" val="0"/>
              </a:ext>
            </a:extLst>
          </a:blip>
          <a:srcRect l="-15210" r="-15210"/>
          <a:stretch>
            <a:fillRect/>
          </a:stretch>
        </p:blipFill>
        <p:spPr>
          <a:xfrm>
            <a:off x="-609600" y="133350"/>
            <a:ext cx="7812867" cy="3848100"/>
          </a:xfrm>
        </p:spPr>
      </p:pic>
      <p:sp>
        <p:nvSpPr>
          <p:cNvPr id="4" name="Text Placeholder 3"/>
          <p:cNvSpPr>
            <a:spLocks noGrp="1"/>
          </p:cNvSpPr>
          <p:nvPr>
            <p:ph type="body" sz="half" idx="2"/>
          </p:nvPr>
        </p:nvSpPr>
        <p:spPr>
          <a:xfrm>
            <a:off x="506506" y="4421981"/>
            <a:ext cx="6191157" cy="664369"/>
          </a:xfrm>
        </p:spPr>
        <p:txBody>
          <a:bodyPr/>
          <a:lstStyle/>
          <a:p>
            <a:r>
              <a:rPr lang="en-US" dirty="0" smtClean="0"/>
              <a:t>New features enhance productivity, creativity.</a:t>
            </a:r>
          </a:p>
          <a:p>
            <a:r>
              <a:rPr lang="en-US" dirty="0" smtClean="0"/>
              <a:t>Simple to use software, but can be more technical when needed</a:t>
            </a:r>
            <a:endParaRPr lang="en-US" dirty="0"/>
          </a:p>
        </p:txBody>
      </p:sp>
    </p:spTree>
    <p:extLst>
      <p:ext uri="{BB962C8B-B14F-4D97-AF65-F5344CB8AC3E}">
        <p14:creationId xmlns:p14="http://schemas.microsoft.com/office/powerpoint/2010/main" val="4153749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95350"/>
            <a:ext cx="3255264" cy="871538"/>
          </a:xfrm>
        </p:spPr>
        <p:txBody>
          <a:bodyPr/>
          <a:lstStyle/>
          <a:p>
            <a:r>
              <a:rPr lang="en-US" dirty="0" smtClean="0"/>
              <a:t>Toolbars and More</a:t>
            </a:r>
            <a:endParaRPr lang="en-US" dirty="0"/>
          </a:p>
        </p:txBody>
      </p:sp>
      <p:pic>
        <p:nvPicPr>
          <p:cNvPr id="5" name="Content Placeholder 4" descr="Screen Shot 2015-07-16 at 2.26.4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42212" r="-208571"/>
          <a:stretch/>
        </p:blipFill>
        <p:spPr>
          <a:xfrm>
            <a:off x="3810000" y="133350"/>
            <a:ext cx="1524000" cy="4852870"/>
          </a:xfrm>
        </p:spPr>
      </p:pic>
      <p:sp>
        <p:nvSpPr>
          <p:cNvPr id="4" name="Text Placeholder 3"/>
          <p:cNvSpPr>
            <a:spLocks noGrp="1"/>
          </p:cNvSpPr>
          <p:nvPr>
            <p:ph type="body" sz="half" idx="2"/>
          </p:nvPr>
        </p:nvSpPr>
        <p:spPr>
          <a:xfrm>
            <a:off x="381000" y="1885950"/>
            <a:ext cx="3255264" cy="2895600"/>
          </a:xfrm>
        </p:spPr>
        <p:txBody>
          <a:bodyPr>
            <a:normAutofit fontScale="92500" lnSpcReduction="10000"/>
          </a:bodyPr>
          <a:lstStyle/>
          <a:p>
            <a:r>
              <a:rPr lang="en-US" dirty="0" smtClean="0"/>
              <a:t>Almost every tool you will use comes from the toolbar on the side of Photoshop. Most Adobe programs have the same or similar toolbar on the side. It has things as simple as the Move tool and the Eraser tool, to as precise as the Clone Stamp Tool.</a:t>
            </a:r>
          </a:p>
          <a:p>
            <a:endParaRPr lang="en-US" dirty="0"/>
          </a:p>
          <a:p>
            <a:r>
              <a:rPr lang="en-US" dirty="0" smtClean="0"/>
              <a:t>The Layers panel shows your active layers, and any effects that may be on the layers. You can do color changes, insert effects, and more with the layers tool. It is an effective way to separate elements in Photoshop.</a:t>
            </a:r>
            <a:endParaRPr lang="en-US" dirty="0"/>
          </a:p>
        </p:txBody>
      </p:sp>
      <p:pic>
        <p:nvPicPr>
          <p:cNvPr id="6" name="Picture 5" descr="Screen Shot 2015-07-16 at 2.27.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590550"/>
            <a:ext cx="3073400" cy="2578100"/>
          </a:xfrm>
          <a:prstGeom prst="rect">
            <a:avLst/>
          </a:prstGeom>
        </p:spPr>
      </p:pic>
      <p:sp>
        <p:nvSpPr>
          <p:cNvPr id="7" name="TextBox 6"/>
          <p:cNvSpPr txBox="1"/>
          <p:nvPr/>
        </p:nvSpPr>
        <p:spPr>
          <a:xfrm>
            <a:off x="5486400" y="3486150"/>
            <a:ext cx="3200400" cy="1323439"/>
          </a:xfrm>
          <a:prstGeom prst="rect">
            <a:avLst/>
          </a:prstGeom>
          <a:noFill/>
        </p:spPr>
        <p:txBody>
          <a:bodyPr wrap="square" rtlCol="0">
            <a:spAutoFit/>
          </a:bodyPr>
          <a:lstStyle/>
          <a:p>
            <a:r>
              <a:rPr lang="en-US" sz="1600" dirty="0" smtClean="0">
                <a:solidFill>
                  <a:srgbClr val="2BCBF9"/>
                </a:solidFill>
              </a:rPr>
              <a:t>TIP: Always remember to name your layers, so you know what they are! Double check that you’re working on the right layer!</a:t>
            </a:r>
            <a:endParaRPr lang="en-US" sz="1600" dirty="0">
              <a:solidFill>
                <a:srgbClr val="2BCBF9"/>
              </a:solidFill>
            </a:endParaRPr>
          </a:p>
        </p:txBody>
      </p:sp>
    </p:spTree>
    <p:extLst>
      <p:ext uri="{BB962C8B-B14F-4D97-AF65-F5344CB8AC3E}">
        <p14:creationId xmlns:p14="http://schemas.microsoft.com/office/powerpoint/2010/main" val="3270202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BCBF9"/>
                </a:solidFill>
              </a:rPr>
              <a:t>Photoshop can be used to…</a:t>
            </a:r>
            <a:endParaRPr lang="en-US" dirty="0">
              <a:solidFill>
                <a:srgbClr val="2BCBF9"/>
              </a:solidFill>
            </a:endParaRPr>
          </a:p>
        </p:txBody>
      </p:sp>
      <p:pic>
        <p:nvPicPr>
          <p:cNvPr id="7" name="Content Placeholder 6" descr="Screen Shot 2015-07-16 at 2.41.50 PM.png"/>
          <p:cNvPicPr>
            <a:picLocks noGrp="1" noChangeAspect="1"/>
          </p:cNvPicPr>
          <p:nvPr>
            <p:ph sz="half" idx="2"/>
          </p:nvPr>
        </p:nvPicPr>
        <p:blipFill>
          <a:blip r:embed="rId2">
            <a:extLst>
              <a:ext uri="{28A0092B-C50C-407E-A947-70E740481C1C}">
                <a14:useLocalDpi xmlns:a14="http://schemas.microsoft.com/office/drawing/2010/main" val="0"/>
              </a:ext>
            </a:extLst>
          </a:blip>
          <a:srcRect l="-1382" r="-1382"/>
          <a:stretch>
            <a:fillRect/>
          </a:stretch>
        </p:blipFill>
        <p:spPr/>
      </p:pic>
      <p:pic>
        <p:nvPicPr>
          <p:cNvPr id="8" name="Content Placeholder 7" descr="Screen Shot 2015-07-16 at 2.47.00 PM.png"/>
          <p:cNvPicPr>
            <a:picLocks noGrp="1" noChangeAspect="1"/>
          </p:cNvPicPr>
          <p:nvPr>
            <p:ph sz="quarter" idx="4"/>
          </p:nvPr>
        </p:nvPicPr>
        <p:blipFill>
          <a:blip r:embed="rId3">
            <a:extLst>
              <a:ext uri="{28A0092B-C50C-407E-A947-70E740481C1C}">
                <a14:useLocalDpi xmlns:a14="http://schemas.microsoft.com/office/drawing/2010/main" val="0"/>
              </a:ext>
            </a:extLst>
          </a:blip>
          <a:srcRect t="2646" b="2646"/>
          <a:stretch>
            <a:fillRect/>
          </a:stretch>
        </p:blipFill>
        <p:spPr>
          <a:xfrm>
            <a:off x="4400550" y="1835150"/>
            <a:ext cx="3657600" cy="2759075"/>
          </a:xfrm>
        </p:spPr>
      </p:pic>
      <p:sp>
        <p:nvSpPr>
          <p:cNvPr id="5" name="Text Placeholder 4"/>
          <p:cNvSpPr>
            <a:spLocks noGrp="1"/>
          </p:cNvSpPr>
          <p:nvPr>
            <p:ph type="body" idx="1"/>
          </p:nvPr>
        </p:nvSpPr>
        <p:spPr>
          <a:xfrm>
            <a:off x="533400" y="1047750"/>
            <a:ext cx="7579659" cy="256614"/>
          </a:xfrm>
        </p:spPr>
        <p:txBody>
          <a:bodyPr/>
          <a:lstStyle/>
          <a:p>
            <a:r>
              <a:rPr lang="en-US" dirty="0" smtClean="0"/>
              <a:t>Add makeup and retouch pictures slightly or drastically, and more!</a:t>
            </a:r>
            <a:endParaRPr lang="en-US" dirty="0"/>
          </a:p>
        </p:txBody>
      </p:sp>
    </p:spTree>
    <p:extLst>
      <p:ext uri="{BB962C8B-B14F-4D97-AF65-F5344CB8AC3E}">
        <p14:creationId xmlns:p14="http://schemas.microsoft.com/office/powerpoint/2010/main" val="2103834337"/>
      </p:ext>
    </p:extLst>
  </p:cSld>
  <p:clrMapOvr>
    <a:masterClrMapping/>
  </p:clrMapOvr>
</p:sld>
</file>

<file path=ppt/theme/theme1.xml><?xml version="1.0" encoding="utf-8"?>
<a:theme xmlns:a="http://schemas.openxmlformats.org/drawingml/2006/main" name="Advantage">
  <a:themeElements>
    <a:clrScheme name="CC Colors">
      <a:dk1>
        <a:sysClr val="windowText" lastClr="000000"/>
      </a:dk1>
      <a:lt1>
        <a:sysClr val="window" lastClr="FFFFFF"/>
      </a:lt1>
      <a:dk2>
        <a:srgbClr val="1DC7BC"/>
      </a:dk2>
      <a:lt2>
        <a:srgbClr val="AFD2DB"/>
      </a:lt2>
      <a:accent1>
        <a:srgbClr val="86B8F6"/>
      </a:accent1>
      <a:accent2>
        <a:srgbClr val="E61C94"/>
      </a:accent2>
      <a:accent3>
        <a:srgbClr val="CD0EFA"/>
      </a:accent3>
      <a:accent4>
        <a:srgbClr val="F79420"/>
      </a:accent4>
      <a:accent5>
        <a:srgbClr val="78FB1E"/>
      </a:accent5>
      <a:accent6>
        <a:srgbClr val="C40014"/>
      </a:accent6>
      <a:hlink>
        <a:srgbClr val="00B0F0"/>
      </a:hlink>
      <a:folHlink>
        <a:srgbClr val="0070C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0</TotalTime>
  <Words>1080</Words>
  <Application>Microsoft Macintosh PowerPoint</Application>
  <PresentationFormat>On-screen Show (16:9)</PresentationFormat>
  <Paragraphs>134</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Advantage</vt:lpstr>
      <vt:lpstr>Adobe Creative Sweeeeet! </vt:lpstr>
      <vt:lpstr>How to Get Adobe Creative Suite</vt:lpstr>
      <vt:lpstr>The Programs</vt:lpstr>
      <vt:lpstr>What do these programs do?</vt:lpstr>
      <vt:lpstr>Why not just buy one program?</vt:lpstr>
      <vt:lpstr>Adobe Photoshop CC 2015</vt:lpstr>
      <vt:lpstr>Why Photoshop?</vt:lpstr>
      <vt:lpstr>Toolbars and More</vt:lpstr>
      <vt:lpstr>Photoshop can be used to…</vt:lpstr>
      <vt:lpstr>Adobe InDesign CC 2015</vt:lpstr>
      <vt:lpstr>Why InDesign?</vt:lpstr>
      <vt:lpstr>Simply view all links and pages</vt:lpstr>
      <vt:lpstr>Adobe Premiere Pro CC 2015</vt:lpstr>
      <vt:lpstr>Why Premiere?</vt:lpstr>
      <vt:lpstr>Premiere has…</vt:lpstr>
      <vt:lpstr>Adobe Illustrator CC 2015</vt:lpstr>
      <vt:lpstr>Why Illustrator?</vt:lpstr>
      <vt:lpstr>In addition to layers…</vt:lpstr>
      <vt:lpstr>But I want to know MORE!</vt:lpstr>
      <vt:lpstr>A Resources Slide!!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2010-04-19T20:53:40Z</dcterms:created>
  <dcterms:modified xsi:type="dcterms:W3CDTF">2015-07-16T20:42:24Z</dcterms:modified>
</cp:coreProperties>
</file>